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2" r:id="rId6"/>
    <p:sldId id="264" r:id="rId7"/>
    <p:sldId id="273" r:id="rId8"/>
    <p:sldId id="265" r:id="rId9"/>
    <p:sldId id="266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tler, Gabriel" initials="DG" lastIdx="3" clrIdx="0">
    <p:extLst>
      <p:ext uri="{19B8F6BF-5375-455C-9EA6-DF929625EA0E}">
        <p15:presenceInfo xmlns:p15="http://schemas.microsoft.com/office/powerpoint/2012/main" userId="S::gdistler@belmont-ma.gov::e1e03538-c37b-4159-899a-f8087a3feb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A21E0-AA7C-4A54-B33D-6C44BF78916E}" type="datetimeFigureOut">
              <a:rPr lang="en-US" smtClean="0"/>
              <a:t>3/18/2022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9F19F-2CD9-4752-8BCB-384385B21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0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96FE-2F68-46FB-A439-A3DFA1251FF7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0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B572-EE65-4517-8B82-D45F7703B321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BDB-E6D6-4DBB-A7C3-31FD6A8EE299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6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5148-A664-4922-8AE3-2E1939590E34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7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521F-F26B-47C2-8EB5-87AA6F48C59F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9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CF00-C884-4E39-9F2C-078CD7122EC1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6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24BA-A29F-42A7-85ED-CD1AABB77711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3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E52A-6483-4CF1-9AD9-BEDE119DCEEC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4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2C26-1341-47B3-BBB6-9F9299ACB9F0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308C-1587-4F10-AD6D-3EF3EE5FD1C1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2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95D5-2726-473D-86B9-1FBDD5056865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FC8A-0725-416B-8628-A249217EED1C}" type="datetime1">
              <a:rPr lang="en-US" smtClean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2767-AA24-40AD-BE01-E110F7B4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4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draft-guidelines-for-mbta-communities/downlo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DE831AE7-3EC0-41C4-B241-661F79B26024}"/>
              </a:ext>
            </a:extLst>
          </p:cNvPr>
          <p:cNvSpPr txBox="1"/>
          <p:nvPr/>
        </p:nvSpPr>
        <p:spPr>
          <a:xfrm>
            <a:off x="1919247" y="6292951"/>
            <a:ext cx="517292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B1003-54BA-4E83-9AF6-35FD3A86F670}"/>
              </a:ext>
            </a:extLst>
          </p:cNvPr>
          <p:cNvSpPr txBox="1"/>
          <p:nvPr/>
        </p:nvSpPr>
        <p:spPr>
          <a:xfrm>
            <a:off x="611629" y="367126"/>
            <a:ext cx="77881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MBTA </a:t>
            </a:r>
            <a:r>
              <a:rPr lang="en-US" sz="4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 Zoning</a:t>
            </a:r>
            <a:r>
              <a:rPr lang="en-US" sz="48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240DC1F-01F0-4845-9536-F74AEC21CA74}"/>
              </a:ext>
            </a:extLst>
          </p:cNvPr>
          <p:cNvSpPr txBox="1">
            <a:spLocks/>
          </p:cNvSpPr>
          <p:nvPr/>
        </p:nvSpPr>
        <p:spPr>
          <a:xfrm>
            <a:off x="645795" y="385456"/>
            <a:ext cx="64644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US" sz="3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kumimoji="0" lang="en-US" sz="3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ompliant?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43B303-DB50-4CB1-876C-9DF5C708EFE6}"/>
              </a:ext>
            </a:extLst>
          </p:cNvPr>
          <p:cNvSpPr txBox="1"/>
          <p:nvPr/>
        </p:nvSpPr>
        <p:spPr>
          <a:xfrm>
            <a:off x="645795" y="841164"/>
            <a:ext cx="7964805" cy="2208297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469265" defTabSz="914400">
              <a:spcBef>
                <a:spcPts val="126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defTabSz="914400"/>
            <a:r>
              <a:rPr sz="24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sz="2400" b="1" spc="-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0995" indent="-280035" defTabSz="914400">
              <a:spcBef>
                <a:spcPts val="1485"/>
              </a:spcBef>
              <a:buFontTx/>
              <a:buChar char="•"/>
              <a:tabLst>
                <a:tab pos="340995" algn="l"/>
                <a:tab pos="341630" algn="l"/>
              </a:tabLst>
            </a:pP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sz="2000" spc="-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1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Informatio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DHCD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0995" indent="-280035" defTabSz="914400">
              <a:spcBef>
                <a:spcPts val="1500"/>
              </a:spcBef>
              <a:buFontTx/>
              <a:buChar char="•"/>
              <a:tabLst>
                <a:tab pos="340995" algn="l"/>
                <a:tab pos="341630" algn="l"/>
              </a:tabLst>
            </a:pP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sz="20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sz="20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Belmont’s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F809B7C2-F376-4D05-A007-6AA041D3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397" y="642908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E1931-71D6-4666-A3D7-886B13FC6E13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8FCE1-94E2-4B35-BC98-DEFA8EE6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240DC1F-01F0-4845-9536-F74AEC21CA74}"/>
              </a:ext>
            </a:extLst>
          </p:cNvPr>
          <p:cNvSpPr txBox="1">
            <a:spLocks/>
          </p:cNvSpPr>
          <p:nvPr/>
        </p:nvSpPr>
        <p:spPr>
          <a:xfrm>
            <a:off x="645795" y="385456"/>
            <a:ext cx="84982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Resources for Belmont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43B303-DB50-4CB1-876C-9DF5C708EFE6}"/>
              </a:ext>
            </a:extLst>
          </p:cNvPr>
          <p:cNvSpPr txBox="1"/>
          <p:nvPr/>
        </p:nvSpPr>
        <p:spPr>
          <a:xfrm>
            <a:off x="645795" y="1022489"/>
            <a:ext cx="10248177" cy="249042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469265" defTabSz="914400">
              <a:spcBef>
                <a:spcPts val="126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Resources for Belmont</a:t>
            </a:r>
          </a:p>
          <a:p>
            <a:pPr marL="469265" defTabSz="914400">
              <a:spcBef>
                <a:spcPts val="126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range of technical resources available to assist MBTA communities to respond to the guidelines. These include: </a:t>
            </a:r>
          </a:p>
          <a:p>
            <a:pPr marL="1269365" lvl="1" indent="-342900" defTabSz="914400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Mass Housing Partnership </a:t>
            </a:r>
          </a:p>
          <a:p>
            <a:pPr marL="1269365" lvl="1" indent="-342900" defTabSz="914400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One Stop for Growth Grant Program </a:t>
            </a:r>
          </a:p>
          <a:p>
            <a:pPr marL="1269365" lvl="1" indent="-342900" defTabSz="914400"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Local Assistance Program (TAP) Funding from MAPC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F809B7C2-F376-4D05-A007-6AA041D3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6953" y="6356349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E1931-71D6-4666-A3D7-886B13FC6E13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8FCE1-94E2-4B35-BC98-DEFA8EE6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240DC1F-01F0-4845-9536-F74AEC21CA74}"/>
              </a:ext>
            </a:extLst>
          </p:cNvPr>
          <p:cNvSpPr txBox="1">
            <a:spLocks/>
          </p:cNvSpPr>
          <p:nvPr/>
        </p:nvSpPr>
        <p:spPr>
          <a:xfrm>
            <a:off x="3045046" y="1453136"/>
            <a:ext cx="6464453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F809B7C2-F376-4D05-A007-6AA041D3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397" y="642908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E1931-71D6-4666-A3D7-886B13FC6E13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8FCE1-94E2-4B35-BC98-DEFA8EE6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8F444-EFC2-4776-8D64-AA3A51B2053F}"/>
              </a:ext>
            </a:extLst>
          </p:cNvPr>
          <p:cNvSpPr txBox="1"/>
          <p:nvPr/>
        </p:nvSpPr>
        <p:spPr>
          <a:xfrm>
            <a:off x="3511578" y="326769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Hummel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Planner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rhummel@belmont-ma.gov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617-993-2666</a:t>
            </a:r>
          </a:p>
        </p:txBody>
      </p:sp>
    </p:spTree>
    <p:extLst>
      <p:ext uri="{BB962C8B-B14F-4D97-AF65-F5344CB8AC3E}">
        <p14:creationId xmlns:p14="http://schemas.microsoft.com/office/powerpoint/2010/main" val="18894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74C3E8C5-19A9-40F6-BB40-9340166EC969}"/>
              </a:ext>
            </a:extLst>
          </p:cNvPr>
          <p:cNvSpPr txBox="1">
            <a:spLocks/>
          </p:cNvSpPr>
          <p:nvPr/>
        </p:nvSpPr>
        <p:spPr>
          <a:xfrm>
            <a:off x="311148" y="259332"/>
            <a:ext cx="106931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sz="3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32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MBTA</a:t>
            </a:r>
            <a:r>
              <a:rPr kumimoji="0" lang="en-US" sz="3200" b="1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egislation?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098FBDA-3C1B-48F4-856C-D25409B3FD85}"/>
              </a:ext>
            </a:extLst>
          </p:cNvPr>
          <p:cNvSpPr txBox="1"/>
          <p:nvPr/>
        </p:nvSpPr>
        <p:spPr>
          <a:xfrm>
            <a:off x="311148" y="1021931"/>
            <a:ext cx="11419935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914400">
              <a:spcBef>
                <a:spcPts val="100"/>
              </a:spcBef>
            </a:pP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Enacted</a:t>
            </a:r>
            <a:r>
              <a:rPr sz="2000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2021,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sz="2000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M.G.L.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Zonin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000" spc="-1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sz="2000" spc="-1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zoning </a:t>
            </a:r>
            <a:r>
              <a:rPr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r>
              <a:rPr sz="2000" b="1" spc="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reasonable</a:t>
            </a:r>
            <a:r>
              <a:rPr sz="20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multi-family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(three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units) is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permitted</a:t>
            </a:r>
            <a:r>
              <a:rPr sz="20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of right”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forth in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statute:</a:t>
            </a:r>
          </a:p>
          <a:p>
            <a:pPr defTabSz="914400">
              <a:spcBef>
                <a:spcPts val="30"/>
              </a:spcBef>
            </a:pP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20345" defTabSz="914400">
              <a:buFontTx/>
              <a:buChar char="•"/>
              <a:tabLst>
                <a:tab pos="266065" algn="l"/>
                <a:tab pos="266700" algn="l"/>
              </a:tabLst>
            </a:pP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680720" indent="-220345" defTabSz="914400">
              <a:buFontTx/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miles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commuter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station,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subway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station,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ferry </a:t>
            </a:r>
            <a:r>
              <a:rPr sz="2000" spc="-48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bus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station,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applicable.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20345" defTabSz="914400">
              <a:buFontTx/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2000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sz="2000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</a:p>
          <a:p>
            <a:pPr marL="266700" indent="-220345" defTabSz="914400">
              <a:buFontTx/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  <a:r>
              <a:rPr sz="20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0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sz="20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0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children.</a:t>
            </a:r>
          </a:p>
          <a:p>
            <a:pPr defTabSz="914400">
              <a:spcBef>
                <a:spcPts val="35"/>
              </a:spcBef>
            </a:pP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defTabSz="914400"/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ineligible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defTabSz="914400"/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MassWorks,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Choice,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n-US" sz="2000" spc="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funds.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701E6C-89CC-46D4-8816-298E660A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047" y="642908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88384-E2E6-45DF-8555-852EB96FD386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D25DB-AE9E-477B-8CEE-062CB31BE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" y="5932487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9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701E6C-89CC-46D4-8816-298E660A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Town of Belmont - Planning Division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A27E7-1200-460B-B017-2AAAC3A83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0" y="0"/>
            <a:ext cx="10947838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0155AC-5175-4DA8-BB30-E98AB7BB0F78}"/>
              </a:ext>
            </a:extLst>
          </p:cNvPr>
          <p:cNvCxnSpPr>
            <a:cxnSpLocks/>
          </p:cNvCxnSpPr>
          <p:nvPr/>
        </p:nvCxnSpPr>
        <p:spPr>
          <a:xfrm flipH="1">
            <a:off x="5838825" y="2667000"/>
            <a:ext cx="1952625" cy="172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55913A-A7A7-40EB-9EF8-2F6A3607197D}"/>
              </a:ext>
            </a:extLst>
          </p:cNvPr>
          <p:cNvSpPr txBox="1"/>
          <p:nvPr/>
        </p:nvSpPr>
        <p:spPr>
          <a:xfrm rot="20825086">
            <a:off x="7747001" y="2336214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</a:p>
        </p:txBody>
      </p:sp>
    </p:spTree>
    <p:extLst>
      <p:ext uri="{BB962C8B-B14F-4D97-AF65-F5344CB8AC3E}">
        <p14:creationId xmlns:p14="http://schemas.microsoft.com/office/powerpoint/2010/main" val="291718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701E6C-89CC-46D4-8816-298E660A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Town of Belmont - Planning Division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CF4C8-8E7D-4AEF-8BF8-B8A8074A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0"/>
            <a:ext cx="10220325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CA85E3-C271-4E53-B9EE-67A4041C1940}"/>
              </a:ext>
            </a:extLst>
          </p:cNvPr>
          <p:cNvCxnSpPr>
            <a:cxnSpLocks/>
          </p:cNvCxnSpPr>
          <p:nvPr/>
        </p:nvCxnSpPr>
        <p:spPr>
          <a:xfrm flipH="1" flipV="1">
            <a:off x="5818772" y="2884170"/>
            <a:ext cx="1991728" cy="57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69F3520-6EE4-43D0-8630-0280F2509443}"/>
              </a:ext>
            </a:extLst>
          </p:cNvPr>
          <p:cNvSpPr txBox="1"/>
          <p:nvPr/>
        </p:nvSpPr>
        <p:spPr>
          <a:xfrm>
            <a:off x="7810500" y="2772043"/>
            <a:ext cx="975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</a:p>
        </p:txBody>
      </p:sp>
    </p:spTree>
    <p:extLst>
      <p:ext uri="{BB962C8B-B14F-4D97-AF65-F5344CB8AC3E}">
        <p14:creationId xmlns:p14="http://schemas.microsoft.com/office/powerpoint/2010/main" val="107774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7948E7B-2B17-419A-8A5C-39F0EA900F90}"/>
              </a:ext>
            </a:extLst>
          </p:cNvPr>
          <p:cNvSpPr txBox="1"/>
          <p:nvPr/>
        </p:nvSpPr>
        <p:spPr>
          <a:xfrm>
            <a:off x="311072" y="865882"/>
            <a:ext cx="10728403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69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3A instruct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Department of Housing and Community Development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(DHCD), </a:t>
            </a:r>
            <a:r>
              <a:rPr sz="20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consultation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sz="20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ransportation,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guidelines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how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comply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clarity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11454">
              <a:lnSpc>
                <a:spcPct val="100000"/>
              </a:lnSpc>
              <a:spcBef>
                <a:spcPts val="5"/>
              </a:spcBef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multi-family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“as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right”</a:t>
            </a:r>
          </a:p>
          <a:p>
            <a:pPr marL="266700" indent="-211454">
              <a:lnSpc>
                <a:spcPct val="100000"/>
              </a:lnSpc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“reasonable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size”</a:t>
            </a:r>
          </a:p>
          <a:p>
            <a:pPr marL="266700" indent="-211454">
              <a:lnSpc>
                <a:spcPct val="100000"/>
              </a:lnSpc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multi-family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gross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units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acre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marR="57785" indent="-210820">
              <a:lnSpc>
                <a:spcPct val="100000"/>
              </a:lnSpc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Section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3A’s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“such multi-family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without age </a:t>
            </a:r>
            <a:r>
              <a:rPr sz="2000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restrictions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families with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children”</a:t>
            </a:r>
          </a:p>
          <a:p>
            <a:pPr marL="266700" marR="836294" indent="-210820">
              <a:lnSpc>
                <a:spcPct val="100000"/>
              </a:lnSpc>
              <a:buChar char="•"/>
              <a:tabLst>
                <a:tab pos="266065" algn="l"/>
                <a:tab pos="26670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exten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flexibilit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locatio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multifamily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DHCD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issued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0096A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draft</a:t>
            </a:r>
            <a:r>
              <a:rPr sz="2000" spc="-10" dirty="0">
                <a:solidFill>
                  <a:srgbClr val="0096A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sz="2000" spc="-5" dirty="0">
                <a:solidFill>
                  <a:srgbClr val="0096A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guidance</a:t>
            </a:r>
            <a:r>
              <a:rPr sz="2000" spc="-15" dirty="0">
                <a:solidFill>
                  <a:srgbClr val="0096A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4AD605C-4CC0-4A69-8885-C5905296C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8844" y="186682"/>
            <a:ext cx="537560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sz="32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32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4A52408-FD72-48DD-81FF-85D4D3443484}"/>
              </a:ext>
            </a:extLst>
          </p:cNvPr>
          <p:cNvSpPr txBox="1">
            <a:spLocks/>
          </p:cNvSpPr>
          <p:nvPr/>
        </p:nvSpPr>
        <p:spPr>
          <a:xfrm>
            <a:off x="513214" y="63808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56E174-B1B2-4428-9118-553E5F325292}"/>
              </a:ext>
            </a:extLst>
          </p:cNvPr>
          <p:cNvSpPr txBox="1"/>
          <p:nvPr/>
        </p:nvSpPr>
        <p:spPr>
          <a:xfrm>
            <a:off x="4484918" y="6378930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8E8488-873A-4F2B-85C2-3F5A7DB2A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7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957F496-E257-4316-9A20-1CF87D926DF2}"/>
              </a:ext>
            </a:extLst>
          </p:cNvPr>
          <p:cNvSpPr txBox="1">
            <a:spLocks/>
          </p:cNvSpPr>
          <p:nvPr/>
        </p:nvSpPr>
        <p:spPr>
          <a:xfrm>
            <a:off x="1016000" y="1059532"/>
            <a:ext cx="9579295" cy="2849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500" b="0" i="0">
                <a:solidFill>
                  <a:schemeClr val="tx1"/>
                </a:solidFill>
                <a:latin typeface="Arial MT"/>
                <a:ea typeface="+mn-ea"/>
                <a:cs typeface="Arial M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9695" marR="0" lvl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357505" algn="l"/>
                <a:tab pos="358775" algn="l"/>
              </a:tabLst>
              <a:defRPr/>
            </a:pPr>
            <a:r>
              <a:rPr lang="en-US" sz="1600" kern="0" spc="-5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  <a:p>
            <a:pPr marL="814705" marR="29845" lvl="1" indent="-2578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14705" algn="l"/>
                <a:tab pos="8159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“…the construction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occupancy of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multi-family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housing is allowed in that district </a:t>
            </a:r>
            <a:r>
              <a:rPr kumimoji="0" lang="en-US" sz="1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kumimoji="0" lang="en-US" sz="1600" b="1" i="0" u="none" strike="noStrike" kern="0" cap="none" spc="-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1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n-US" sz="1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obtain any discretionary permit or </a:t>
            </a:r>
            <a:r>
              <a:rPr kumimoji="0" lang="en-US" sz="16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  <a:r>
              <a:rPr kumimoji="0" lang="en-US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Site Plan Review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required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not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used to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project.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Special Permit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requirement.</a:t>
            </a:r>
          </a:p>
          <a:p>
            <a:pPr marL="814705" marR="29845" lvl="1" indent="-257810" defTabSz="914400">
              <a:buFontTx/>
              <a:buChar char="•"/>
              <a:tabLst>
                <a:tab pos="814705" algn="l"/>
                <a:tab pos="815975" algn="l"/>
              </a:tabLst>
              <a:defRPr/>
            </a:pP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right</a:t>
            </a:r>
            <a:r>
              <a:rPr lang="en-US" sz="16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16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16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mixed-use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5260" marR="0" lvl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71805" algn="l"/>
                <a:tab pos="473075" algn="l"/>
              </a:tabLst>
              <a:defRPr/>
            </a:pP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Reasonable</a:t>
            </a:r>
            <a:r>
              <a:rPr kumimoji="0" lang="en-US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</a:p>
          <a:p>
            <a:pPr marL="929005" marR="405765" lvl="1" indent="-2959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29005" algn="l"/>
                <a:tab pos="9302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land area: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“at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least 50 acres of land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 approximately one-tenth of the land </a:t>
            </a:r>
            <a:r>
              <a:rPr kumimoji="0" lang="en-US" sz="1600" b="0" i="0" u="none" strike="noStrike" kern="0" cap="none" spc="-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within 0.5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mile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transit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station.”</a:t>
            </a:r>
          </a:p>
          <a:p>
            <a:pPr marL="929005" marR="0" lvl="1" indent="-2965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29005" algn="l"/>
                <a:tab pos="930275" algn="l"/>
              </a:tabLst>
              <a:defRPr/>
            </a:pP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Overlay</a:t>
            </a:r>
            <a:r>
              <a:rPr kumimoji="0" lang="en-US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districts</a:t>
            </a:r>
            <a:r>
              <a:rPr kumimoji="0" lang="en-US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kumimoji="0" lang="en-US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0" lang="en-US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kumimoji="0" lang="en-US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 marL="929005" marR="5080" lvl="1" indent="-2959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929005" algn="l"/>
                <a:tab pos="93027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kumimoji="0" lang="en-US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multifamily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capacity: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kumimoji="0" lang="en-US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compliant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district’s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multi-family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kumimoji="0" lang="en-US" sz="1600" b="0" i="0" u="none" strike="noStrike" kern="0" cap="none" spc="-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equal to or greater than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specified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the total number of housing units within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community.”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C27BA5B-993C-4D75-AC04-5FED568EC07C}"/>
              </a:ext>
            </a:extLst>
          </p:cNvPr>
          <p:cNvSpPr txBox="1">
            <a:spLocks/>
          </p:cNvSpPr>
          <p:nvPr/>
        </p:nvSpPr>
        <p:spPr>
          <a:xfrm>
            <a:off x="2455258" y="467074"/>
            <a:ext cx="74139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kumimoji="0" lang="en-US" sz="3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sz="3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DHCD</a:t>
            </a:r>
            <a:r>
              <a:rPr kumimoji="0" lang="en-US" sz="3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8FE2DF0-49AF-433C-ADB6-72C7C4CB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" y="6415086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0D40E-73EA-46F0-951A-D4AF94122B48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C7542-1CB5-44CF-9D7E-24E302D0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50E878-33DE-4808-A344-D02A73C4D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51964"/>
              </p:ext>
            </p:extLst>
          </p:nvPr>
        </p:nvGraphicFramePr>
        <p:xfrm>
          <a:off x="1874327" y="3724618"/>
          <a:ext cx="4932160" cy="2391084"/>
        </p:xfrm>
        <a:graphic>
          <a:graphicData uri="http://schemas.openxmlformats.org/drawingml/2006/table">
            <a:tbl>
              <a:tblPr firstRow="1" bandRow="1"/>
              <a:tblGrid>
                <a:gridCol w="2058898">
                  <a:extLst>
                    <a:ext uri="{9D8B030D-6E8A-4147-A177-3AD203B41FA5}">
                      <a16:colId xmlns:a16="http://schemas.microsoft.com/office/drawing/2014/main" val="1605610981"/>
                    </a:ext>
                  </a:extLst>
                </a:gridCol>
                <a:gridCol w="2873262">
                  <a:extLst>
                    <a:ext uri="{9D8B030D-6E8A-4147-A177-3AD203B41FA5}">
                      <a16:colId xmlns:a16="http://schemas.microsoft.com/office/drawing/2014/main" val="627689065"/>
                    </a:ext>
                  </a:extLst>
                </a:gridCol>
              </a:tblGrid>
              <a:tr h="6997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Minimum multi-family units as a % of total housing stock</a:t>
                      </a:r>
                    </a:p>
                  </a:txBody>
                  <a:tcPr marL="170641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377000"/>
                  </a:ext>
                </a:extLst>
              </a:tr>
              <a:tr h="4228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Rapid Transit Community</a:t>
                      </a: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170641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710327"/>
                  </a:ext>
                </a:extLst>
              </a:tr>
              <a:tr h="4228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Bus Service Community</a:t>
                      </a: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170641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765324"/>
                  </a:ext>
                </a:extLst>
              </a:tr>
              <a:tr h="4228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Commuter Rail Community</a:t>
                      </a: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170641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872886"/>
                  </a:ext>
                </a:extLst>
              </a:tr>
              <a:tr h="4228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Adjacent Communities </a:t>
                      </a:r>
                    </a:p>
                  </a:txBody>
                  <a:tcPr marL="9480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70641" marR="9480" marT="94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10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5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54C58EF-C61D-4501-921C-D3F2F8D9759F}"/>
              </a:ext>
            </a:extLst>
          </p:cNvPr>
          <p:cNvSpPr txBox="1"/>
          <p:nvPr/>
        </p:nvSpPr>
        <p:spPr>
          <a:xfrm>
            <a:off x="1326936" y="913325"/>
            <a:ext cx="10026864" cy="327525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69875" indent="-257810" defTabSz="914400">
              <a:spcBef>
                <a:spcPts val="1100"/>
              </a:spcBef>
              <a:buFontTx/>
              <a:buChar char="•"/>
              <a:tabLst>
                <a:tab pos="269240" algn="l"/>
                <a:tab pos="270510" algn="l"/>
              </a:tabLst>
            </a:pP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57810" defTabSz="914400">
              <a:spcBef>
                <a:spcPts val="1000"/>
              </a:spcBef>
              <a:buFontTx/>
              <a:buChar char="•"/>
              <a:tabLst>
                <a:tab pos="269240" algn="l"/>
                <a:tab pos="270510" algn="l"/>
              </a:tabLst>
            </a:pP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Census,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spc="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10,882</a:t>
            </a:r>
            <a:r>
              <a:rPr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indent="-257810" defTabSz="914400">
              <a:spcBef>
                <a:spcPts val="1000"/>
              </a:spcBef>
              <a:buFontTx/>
              <a:buChar char="•"/>
              <a:tabLst>
                <a:tab pos="269240" algn="l"/>
                <a:tab pos="270510" algn="l"/>
              </a:tabLst>
            </a:pP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3A,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one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more)</a:t>
            </a:r>
            <a:r>
              <a:rPr spc="8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of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defTabSz="914400"/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districts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total</a:t>
            </a:r>
            <a:r>
              <a:rPr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</a:t>
            </a:r>
            <a:r>
              <a:rPr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acres</a:t>
            </a:r>
            <a:r>
              <a:rPr b="1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zoned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2,176</a:t>
            </a:r>
            <a:r>
              <a:rPr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75" marR="38735" lvl="1" indent="-295910" defTabSz="914400">
              <a:spcBef>
                <a:spcPts val="1000"/>
              </a:spcBef>
              <a:buFontTx/>
              <a:buChar char="•"/>
              <a:tabLst>
                <a:tab pos="840740" algn="l"/>
                <a:tab pos="842010" algn="l"/>
              </a:tabLst>
            </a:pP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mandated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build this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to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zoning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districts that allow </a:t>
            </a:r>
            <a:r>
              <a:rPr spc="-4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75" lvl="1" indent="-296545" defTabSz="914400">
              <a:spcBef>
                <a:spcPts val="1000"/>
              </a:spcBef>
              <a:buFontTx/>
              <a:buChar char="•"/>
              <a:tabLst>
                <a:tab pos="840740" algn="l"/>
                <a:tab pos="842010" algn="l"/>
              </a:tabLst>
            </a:pP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districts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used to </a:t>
            </a:r>
            <a:r>
              <a:rPr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comply,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long as they</a:t>
            </a:r>
            <a:r>
              <a:rPr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Section </a:t>
            </a:r>
            <a:r>
              <a:rPr spc="-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3A’s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marL="1298575" marR="630555" lvl="2" indent="-344170" defTabSz="914400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297940" algn="l"/>
                <a:tab pos="1299210" algn="l"/>
              </a:tabLst>
            </a:pP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bus line which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</a:t>
            </a: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 for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zoning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</a:t>
            </a:r>
            <a:r>
              <a:rPr spc="-4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endParaRPr lang="en-US" spc="-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33052CB-1A45-4665-A84B-BEB127CDACF5}"/>
              </a:ext>
            </a:extLst>
          </p:cNvPr>
          <p:cNvSpPr txBox="1">
            <a:spLocks/>
          </p:cNvSpPr>
          <p:nvPr/>
        </p:nvSpPr>
        <p:spPr>
          <a:xfrm>
            <a:off x="1241314" y="432752"/>
            <a:ext cx="736928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kumimoji="0" lang="en-US" sz="32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en-US" sz="32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D4A734F8-873C-4D38-AE7D-52E972D1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436" y="6425248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2F29F-DEEC-43F1-9D22-D8EAB90CB315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60B217-9854-444A-B26D-A4DEDE91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5181332-B527-4617-95F5-4A70DFDF9892}"/>
              </a:ext>
            </a:extLst>
          </p:cNvPr>
          <p:cNvSpPr txBox="1">
            <a:spLocks/>
          </p:cNvSpPr>
          <p:nvPr/>
        </p:nvSpPr>
        <p:spPr>
          <a:xfrm>
            <a:off x="2045354" y="357243"/>
            <a:ext cx="58689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kumimoji="0" lang="en-US" sz="32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en-US" sz="32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93ECED6-1BDC-49AA-B686-91A932446E5F}"/>
              </a:ext>
            </a:extLst>
          </p:cNvPr>
          <p:cNvSpPr txBox="1"/>
          <p:nvPr/>
        </p:nvSpPr>
        <p:spPr>
          <a:xfrm>
            <a:off x="908180" y="1098637"/>
            <a:ext cx="927316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ineligible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defTabSz="914400"/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MassWorks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en-US"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sz="2000" b="1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en-US" sz="2000" b="1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n-US" sz="2000" b="1" spc="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ts val="15"/>
              </a:spcBef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defTabSz="914400"/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DHCD </a:t>
            </a:r>
            <a:r>
              <a:rPr lang="en-US" sz="16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may, </a:t>
            </a: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its discretion, take noncompliance into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</a:t>
            </a: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600" spc="-40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discretionary</a:t>
            </a:r>
            <a:r>
              <a:rPr lang="en-US" sz="16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awards.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38D9CF4-55E4-47FC-A341-77ABF8A1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731" y="6429085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96E79-53C0-493E-8B8F-9468D0140EC2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0442BC-3478-4A9E-9DA2-13F0AA03A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4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DCC52-377E-4021-AC23-88DD7A1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767-AA24-40AD-BE01-E110F7B4D70E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9D1100F9-4F8A-4EAB-B41D-9F64BE2699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5657" y="326405"/>
            <a:ext cx="733983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03B8FC14-1B11-4E6E-B395-E9689D7C43D6}"/>
              </a:ext>
            </a:extLst>
          </p:cNvPr>
          <p:cNvSpPr txBox="1"/>
          <p:nvPr/>
        </p:nvSpPr>
        <p:spPr>
          <a:xfrm>
            <a:off x="1447382" y="1487842"/>
            <a:ext cx="20326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 with the </a:t>
            </a:r>
            <a:r>
              <a:rPr lang="en-US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Board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Draft Compliance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en-US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C0C660F2-A8EB-4953-B60D-BF12ACB7B437}"/>
              </a:ext>
            </a:extLst>
          </p:cNvPr>
          <p:cNvSpPr txBox="1"/>
          <p:nvPr/>
        </p:nvSpPr>
        <p:spPr>
          <a:xfrm>
            <a:off x="3645751" y="1512719"/>
            <a:ext cx="202946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sz="16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 Information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DHCD.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CFD5B5EE-B44E-4F30-8AEF-99879F05732B}"/>
              </a:ext>
            </a:extLst>
          </p:cNvPr>
          <p:cNvSpPr txBox="1"/>
          <p:nvPr/>
        </p:nvSpPr>
        <p:spPr>
          <a:xfrm>
            <a:off x="6152830" y="1459366"/>
            <a:ext cx="18878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sz="16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03E36346-FC69-41D0-898F-5DA6476CA6D3}"/>
              </a:ext>
            </a:extLst>
          </p:cNvPr>
          <p:cNvSpPr txBox="1"/>
          <p:nvPr/>
        </p:nvSpPr>
        <p:spPr>
          <a:xfrm>
            <a:off x="1447383" y="1014336"/>
            <a:ext cx="74785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8695" algn="l"/>
                <a:tab pos="5278120" algn="l"/>
              </a:tabLst>
            </a:pP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	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- </a:t>
            </a:r>
            <a:r>
              <a:rPr lang="en-US"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December,</a:t>
            </a: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id="{3329E996-8A44-4888-8DF0-205EABD0F565}"/>
              </a:ext>
            </a:extLst>
          </p:cNvPr>
          <p:cNvSpPr txBox="1"/>
          <p:nvPr/>
        </p:nvSpPr>
        <p:spPr>
          <a:xfrm>
            <a:off x="3625124" y="3043136"/>
            <a:ext cx="18548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D0CE6F1-3A63-4A7F-87F0-94F99EA701BF}"/>
              </a:ext>
            </a:extLst>
          </p:cNvPr>
          <p:cNvSpPr txBox="1"/>
          <p:nvPr/>
        </p:nvSpPr>
        <p:spPr>
          <a:xfrm>
            <a:off x="3640988" y="3412203"/>
            <a:ext cx="183897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non-compliant: Have DHCD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an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how </a:t>
            </a:r>
            <a:r>
              <a:rPr lang="en-US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Belmont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compliance;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timeframes and deadlines for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zoning.</a:t>
            </a: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85F532BE-88B9-4EE9-9A0D-A3758C972714}"/>
              </a:ext>
            </a:extLst>
          </p:cNvPr>
          <p:cNvSpPr txBox="1"/>
          <p:nvPr/>
        </p:nvSpPr>
        <p:spPr>
          <a:xfrm>
            <a:off x="6152830" y="3022625"/>
            <a:ext cx="247233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</a:t>
            </a:r>
            <a:r>
              <a:rPr sz="20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B8AA625D-5705-4E97-8F26-1CA20459152E}"/>
              </a:ext>
            </a:extLst>
          </p:cNvPr>
          <p:cNvSpPr txBox="1"/>
          <p:nvPr/>
        </p:nvSpPr>
        <p:spPr>
          <a:xfrm>
            <a:off x="6152830" y="3380965"/>
            <a:ext cx="22072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</a:t>
            </a:r>
            <a:r>
              <a:rPr sz="1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16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dates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Action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472C9F38-370F-41E2-A0EC-C6F8EABF96F0}"/>
              </a:ext>
            </a:extLst>
          </p:cNvPr>
          <p:cNvSpPr txBox="1"/>
          <p:nvPr/>
        </p:nvSpPr>
        <p:spPr>
          <a:xfrm>
            <a:off x="6152830" y="4326138"/>
            <a:ext cx="212471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determination of full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DHCD.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AB44CD03-50EE-4BF5-8145-A47FCBB5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535" y="6408603"/>
            <a:ext cx="4114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Belmont - Planning Division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6F40A-B08C-4DCB-873C-0761A6E86BA7}"/>
              </a:ext>
            </a:extLst>
          </p:cNvPr>
          <p:cNvSpPr txBox="1"/>
          <p:nvPr/>
        </p:nvSpPr>
        <p:spPr>
          <a:xfrm>
            <a:off x="4197541" y="6429085"/>
            <a:ext cx="3222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oning</a:t>
            </a:r>
            <a:r>
              <a:rPr lang="en-US" sz="1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</a:t>
            </a:r>
            <a:r>
              <a:rPr lang="en-US"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</a:t>
            </a:r>
            <a:r>
              <a:rPr lang="en-US"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57A539-8DAB-4133-84BB-746CD5976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8" y="5932486"/>
            <a:ext cx="847725" cy="847725"/>
          </a:xfrm>
          <a:prstGeom prst="rect">
            <a:avLst/>
          </a:prstGeom>
        </p:spPr>
      </p:pic>
      <p:sp>
        <p:nvSpPr>
          <p:cNvPr id="21" name="object 17">
            <a:extLst>
              <a:ext uri="{FF2B5EF4-FFF2-40B4-BE49-F238E27FC236}">
                <a16:creationId xmlns:a16="http://schemas.microsoft.com/office/drawing/2014/main" id="{9311A830-C41E-4447-8804-9B3E845702E6}"/>
              </a:ext>
            </a:extLst>
          </p:cNvPr>
          <p:cNvSpPr txBox="1"/>
          <p:nvPr/>
        </p:nvSpPr>
        <p:spPr>
          <a:xfrm>
            <a:off x="1447382" y="3035215"/>
            <a:ext cx="21983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31, 2022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FE343B37-F1C6-4BC0-A68B-17AFB203D549}"/>
              </a:ext>
            </a:extLst>
          </p:cNvPr>
          <p:cNvSpPr txBox="1"/>
          <p:nvPr/>
        </p:nvSpPr>
        <p:spPr>
          <a:xfrm>
            <a:off x="1452143" y="3421182"/>
            <a:ext cx="21888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  <a:r>
              <a:rPr sz="1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complies: </a:t>
            </a:r>
            <a:r>
              <a:rPr sz="1600" b="1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Determination of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6A6FE3C6-732B-49AA-A002-ECA82554B3CE}"/>
              </a:ext>
            </a:extLst>
          </p:cNvPr>
          <p:cNvSpPr txBox="1"/>
          <p:nvPr/>
        </p:nvSpPr>
        <p:spPr>
          <a:xfrm>
            <a:off x="1447382" y="4536489"/>
            <a:ext cx="21043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1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1600" b="1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comply: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DHCD of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439</TotalTime>
  <Words>933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Guidance on Compliance</vt:lpstr>
      <vt:lpstr>PowerPoint Presentation</vt:lpstr>
      <vt:lpstr>PowerPoint Presentation</vt:lpstr>
      <vt:lpstr>PowerPoint Presentation</vt:lpstr>
      <vt:lpstr>Timeline for Evaluation and Compliance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Hummel, Robert</dc:creator>
  <cp:lastModifiedBy>Hummel, Robert</cp:lastModifiedBy>
  <cp:revision>63</cp:revision>
  <dcterms:created xsi:type="dcterms:W3CDTF">2022-03-01T17:51:14Z</dcterms:created>
  <dcterms:modified xsi:type="dcterms:W3CDTF">2022-03-18T12:53:20Z</dcterms:modified>
</cp:coreProperties>
</file>