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3" r:id="rId5"/>
    <p:sldId id="256" r:id="rId6"/>
    <p:sldId id="275" r:id="rId7"/>
    <p:sldId id="281" r:id="rId8"/>
    <p:sldId id="282" r:id="rId9"/>
    <p:sldId id="278" r:id="rId10"/>
    <p:sldId id="262" r:id="rId11"/>
    <p:sldId id="263" r:id="rId12"/>
    <p:sldId id="280"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B7E"/>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1" autoAdjust="0"/>
    <p:restoredTop sz="94727" autoAdjust="0"/>
  </p:normalViewPr>
  <p:slideViewPr>
    <p:cSldViewPr snapToGrid="0">
      <p:cViewPr varScale="1">
        <p:scale>
          <a:sx n="105" d="100"/>
          <a:sy n="105" d="100"/>
        </p:scale>
        <p:origin x="282" y="108"/>
      </p:cViewPr>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12/21/2023</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12/21/2023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4</a:t>
            </a:fld>
            <a:endParaRPr lang="en-US" dirty="0"/>
          </a:p>
        </p:txBody>
      </p:sp>
    </p:spTree>
    <p:extLst>
      <p:ext uri="{BB962C8B-B14F-4D97-AF65-F5344CB8AC3E}">
        <p14:creationId xmlns:p14="http://schemas.microsoft.com/office/powerpoint/2010/main" val="168772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5</a:t>
            </a:fld>
            <a:endParaRPr lang="en-US" dirty="0"/>
          </a:p>
        </p:txBody>
      </p:sp>
    </p:spTree>
    <p:extLst>
      <p:ext uri="{BB962C8B-B14F-4D97-AF65-F5344CB8AC3E}">
        <p14:creationId xmlns:p14="http://schemas.microsoft.com/office/powerpoint/2010/main" val="217828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6</a:t>
            </a:fld>
            <a:endParaRPr lang="en-US" dirty="0"/>
          </a:p>
        </p:txBody>
      </p:sp>
    </p:spTree>
    <p:extLst>
      <p:ext uri="{BB962C8B-B14F-4D97-AF65-F5344CB8AC3E}">
        <p14:creationId xmlns:p14="http://schemas.microsoft.com/office/powerpoint/2010/main" val="342935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7</a:t>
            </a:fld>
            <a:endParaRPr lang="en-US" dirty="0"/>
          </a:p>
        </p:txBody>
      </p:sp>
    </p:spTree>
    <p:extLst>
      <p:ext uri="{BB962C8B-B14F-4D97-AF65-F5344CB8AC3E}">
        <p14:creationId xmlns:p14="http://schemas.microsoft.com/office/powerpoint/2010/main" val="375316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563501-3FA5-E157-7BA2-41DFCDCAD6F1}"/>
              </a:ext>
            </a:extLst>
          </p:cNvPr>
          <p:cNvSpPr>
            <a:spLocks noGrp="1"/>
          </p:cNvSpPr>
          <p:nvPr>
            <p:ph sz="quarter" idx="16"/>
          </p:nvPr>
        </p:nvSpPr>
        <p:spPr>
          <a:xfrm>
            <a:off x="1078992" y="996696"/>
            <a:ext cx="8467344"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6" y="1663435"/>
            <a:ext cx="5870448" cy="2624328"/>
          </a:xfrm>
          <a:solidFill>
            <a:schemeClr val="accent4">
              <a:alpha val="80000"/>
            </a:schemeClr>
          </a:solidFill>
        </p:spPr>
        <p:txBody>
          <a:bodyPr lIns="557784" tIns="530352" anchor="t">
            <a:noAutofit/>
          </a:bodyPr>
          <a:lstStyle>
            <a:lvl1pPr algn="l">
              <a:lnSpc>
                <a:spcPct val="80000"/>
              </a:lnSpc>
              <a:defRPr sz="5400" cap="all" spc="400" baseline="0">
                <a:ln w="19050">
                  <a:solidFill>
                    <a:schemeClr val="bg1"/>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793992" y="3621024"/>
            <a:ext cx="4925188" cy="339247"/>
          </a:xfrm>
        </p:spPr>
        <p:txBody>
          <a:bodyPr>
            <a:noAutofit/>
          </a:bodyPr>
          <a:lstStyle>
            <a:lvl1pPr marL="0" indent="0" algn="l">
              <a:buNone/>
              <a:defRPr sz="1800" cap="all" spc="1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with title light">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a:solidFill>
            <a:schemeClr val="accent5">
              <a:lumMod val="20000"/>
              <a:lumOff val="80000"/>
            </a:schemeClr>
          </a:solidFill>
        </p:spPr>
        <p:txBody>
          <a:bodyPr anchor="ct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969264"/>
            <a:ext cx="9385300" cy="985791"/>
          </a:xfrm>
        </p:spPr>
        <p:txBody>
          <a:bodyPr>
            <a:noAutofit/>
          </a:bodyPr>
          <a:lstStyle>
            <a:lvl1pPr algn="ctr">
              <a:defRPr sz="5400">
                <a:ln w="19050">
                  <a:solidFill>
                    <a:schemeClr val="bg1"/>
                  </a:solidFill>
                </a:ln>
              </a:defRPr>
            </a:lvl1pPr>
          </a:lstStyle>
          <a:p>
            <a:r>
              <a:rPr lang="en-US" dirty="0"/>
              <a:t>Click to add title</a:t>
            </a:r>
          </a:p>
        </p:txBody>
      </p:sp>
      <p:sp>
        <p:nvSpPr>
          <p:cNvPr id="3" name="Text Placeholder 17">
            <a:extLst>
              <a:ext uri="{FF2B5EF4-FFF2-40B4-BE49-F238E27FC236}">
                <a16:creationId xmlns:a16="http://schemas.microsoft.com/office/drawing/2014/main" id="{C3361FAE-BAA8-1A51-7D5B-979BDA86E41F}"/>
              </a:ext>
            </a:extLst>
          </p:cNvPr>
          <p:cNvSpPr>
            <a:spLocks noGrp="1"/>
          </p:cNvSpPr>
          <p:nvPr>
            <p:ph type="body" sz="quarter" idx="15" hasCustomPrompt="1"/>
          </p:nvPr>
        </p:nvSpPr>
        <p:spPr>
          <a:xfrm>
            <a:off x="3709416" y="603504"/>
            <a:ext cx="4773168" cy="365760"/>
          </a:xfrm>
        </p:spPr>
        <p:txBody>
          <a:bodyPr>
            <a:noAutofit/>
          </a:bodyPr>
          <a:lstStyle>
            <a:lvl1pPr marL="0" indent="0" algn="ctr">
              <a:buNone/>
              <a:defRPr sz="1800" cap="all" spc="100" baseline="0">
                <a:solidFill>
                  <a:schemeClr val="bg1"/>
                </a:solidFill>
                <a:latin typeface="+mj-lt"/>
              </a:defRPr>
            </a:lvl1pPr>
          </a:lstStyle>
          <a:p>
            <a:pPr lvl="0"/>
            <a:r>
              <a:rPr lang="en-US"/>
              <a:t>Click to add name</a:t>
            </a:r>
          </a:p>
        </p:txBody>
      </p:sp>
    </p:spTree>
    <p:extLst>
      <p:ext uri="{BB962C8B-B14F-4D97-AF65-F5344CB8AC3E}">
        <p14:creationId xmlns:p14="http://schemas.microsoft.com/office/powerpoint/2010/main" val="362790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with quot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886200"/>
          </a:xfrm>
          <a:solidFill>
            <a:schemeClr val="accent3">
              <a:lumMod val="20000"/>
              <a:lumOff val="80000"/>
              <a:alpha val="93000"/>
            </a:schemeClr>
          </a:solidFill>
        </p:spPr>
        <p:txBody>
          <a:bodyPr lIns="694944" tIns="713232" rIns="274320" anchor="t">
            <a:normAutofit/>
          </a:bodyPr>
          <a:lstStyle>
            <a:lvl1pPr algn="l">
              <a:lnSpc>
                <a:spcPct val="100000"/>
              </a:lnSpc>
              <a:defRPr sz="2800">
                <a:ln w="19050">
                  <a:solidFill>
                    <a:schemeClr val="accent4"/>
                  </a:solidFill>
                </a:ln>
              </a:defRPr>
            </a:lvl1pPr>
          </a:lstStyle>
          <a:p>
            <a:r>
              <a:rPr lang="en-US" dirty="0"/>
              <a:t>Click to add title</a:t>
            </a:r>
          </a:p>
        </p:txBody>
      </p:sp>
      <p:sp>
        <p:nvSpPr>
          <p:cNvPr id="5" name="Text Placeholder 17">
            <a:extLst>
              <a:ext uri="{FF2B5EF4-FFF2-40B4-BE49-F238E27FC236}">
                <a16:creationId xmlns:a16="http://schemas.microsoft.com/office/drawing/2014/main" id="{2AADB278-47B4-2F7F-B93F-64F4A3DE8459}"/>
              </a:ext>
            </a:extLst>
          </p:cNvPr>
          <p:cNvSpPr>
            <a:spLocks noGrp="1"/>
          </p:cNvSpPr>
          <p:nvPr>
            <p:ph type="body" sz="quarter" idx="15" hasCustomPrompt="1"/>
          </p:nvPr>
        </p:nvSpPr>
        <p:spPr>
          <a:xfrm>
            <a:off x="7178040" y="4946904"/>
            <a:ext cx="4773168" cy="365760"/>
          </a:xfrm>
        </p:spPr>
        <p:txBody>
          <a:bodyPr>
            <a:noAutofit/>
          </a:bodyPr>
          <a:lstStyle>
            <a:lvl1pPr marL="0" indent="0" algn="l">
              <a:buNone/>
              <a:defRPr sz="1600" cap="all" spc="100" baseline="0">
                <a:solidFill>
                  <a:schemeClr val="accent4"/>
                </a:solidFill>
                <a:latin typeface="+mj-lt"/>
              </a:defRPr>
            </a:lvl1pPr>
          </a:lstStyle>
          <a:p>
            <a:pPr lvl="0"/>
            <a:r>
              <a:rPr lang="en-US" dirty="0"/>
              <a:t>Click to add name</a:t>
            </a:r>
          </a:p>
        </p:txBody>
      </p:sp>
    </p:spTree>
    <p:extLst>
      <p:ext uri="{BB962C8B-B14F-4D97-AF65-F5344CB8AC3E}">
        <p14:creationId xmlns:p14="http://schemas.microsoft.com/office/powerpoint/2010/main" val="177012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page image with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298448"/>
            <a:ext cx="6007099" cy="4151376"/>
          </a:xfrm>
          <a:solidFill>
            <a:schemeClr val="accent6">
              <a:lumMod val="20000"/>
              <a:lumOff val="80000"/>
              <a:alpha val="80000"/>
            </a:schemeClr>
          </a:solidFill>
        </p:spPr>
        <p:txBody>
          <a:bodyPr lIns="822960" tIns="640080" rIns="274320" anchor="t">
            <a:normAutofit/>
          </a:bodyPr>
          <a:lstStyle>
            <a:lvl1pPr algn="l">
              <a:lnSpc>
                <a:spcPct val="100000"/>
              </a:lnSpc>
              <a:defRPr sz="2800">
                <a:ln w="19050">
                  <a:solidFill>
                    <a:schemeClr val="accent4">
                      <a:lumMod val="75000"/>
                    </a:schemeClr>
                  </a:solidFill>
                </a:ln>
              </a:defRPr>
            </a:lvl1pPr>
          </a:lstStyle>
          <a:p>
            <a:r>
              <a:rPr lang="en-US" dirty="0"/>
              <a:t>Click to add title</a:t>
            </a:r>
          </a:p>
        </p:txBody>
      </p:sp>
      <p:sp>
        <p:nvSpPr>
          <p:cNvPr id="3" name="Text Placeholder 17">
            <a:extLst>
              <a:ext uri="{FF2B5EF4-FFF2-40B4-BE49-F238E27FC236}">
                <a16:creationId xmlns:a16="http://schemas.microsoft.com/office/drawing/2014/main" id="{E5DCF823-20A6-1AE7-CBA7-D7A3AC540BAF}"/>
              </a:ext>
            </a:extLst>
          </p:cNvPr>
          <p:cNvSpPr>
            <a:spLocks noGrp="1"/>
          </p:cNvSpPr>
          <p:nvPr>
            <p:ph type="body" sz="quarter" idx="15" hasCustomPrompt="1"/>
          </p:nvPr>
        </p:nvSpPr>
        <p:spPr>
          <a:xfrm>
            <a:off x="731520" y="4718304"/>
            <a:ext cx="4773168" cy="365760"/>
          </a:xfrm>
        </p:spPr>
        <p:txBody>
          <a:bodyPr>
            <a:noAutofit/>
          </a:bodyPr>
          <a:lstStyle>
            <a:lvl1pPr marL="0" indent="0" algn="l">
              <a:buNone/>
              <a:defRPr sz="1600" cap="all" spc="100" baseline="0">
                <a:solidFill>
                  <a:schemeClr val="accent4"/>
                </a:solidFill>
                <a:latin typeface="+mj-lt"/>
              </a:defRPr>
            </a:lvl1pPr>
          </a:lstStyle>
          <a:p>
            <a:pPr lvl="0"/>
            <a:r>
              <a:rPr lang="en-US" dirty="0"/>
              <a:t>Click to add name</a:t>
            </a:r>
          </a:p>
        </p:txBody>
      </p:sp>
    </p:spTree>
    <p:extLst>
      <p:ext uri="{BB962C8B-B14F-4D97-AF65-F5344CB8AC3E}">
        <p14:creationId xmlns:p14="http://schemas.microsoft.com/office/powerpoint/2010/main" val="23319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with quot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nchor="ctr"/>
          <a:lstStyle>
            <a:lvl1pPr marL="0" indent="0" algn="ctr">
              <a:buNone/>
              <a:defRPr>
                <a:solidFill>
                  <a:schemeClr val="tx1"/>
                </a:solidFill>
              </a:defRPr>
            </a:lvl1pPr>
          </a:lstStyle>
          <a:p>
            <a:r>
              <a:rPr lang="en-US" dirty="0"/>
              <a:t>Click to add photo</a:t>
            </a:r>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6568440" y="539496"/>
            <a:ext cx="5623560" cy="3008376"/>
          </a:xfrm>
          <a:solidFill>
            <a:schemeClr val="accent3">
              <a:lumMod val="20000"/>
              <a:lumOff val="80000"/>
              <a:alpha val="90000"/>
            </a:schemeClr>
          </a:solidFill>
        </p:spPr>
        <p:txBody>
          <a:bodyPr vert="horz" lIns="649224" tIns="749808" rIns="274320" bIns="45720" rtlCol="0" anchor="t">
            <a:noAutofit/>
          </a:bodyPr>
          <a:lstStyle>
            <a:lvl1pPr>
              <a:defRPr lang="en-US" sz="2800">
                <a:ln w="19050">
                  <a:solidFill>
                    <a:schemeClr val="accent6">
                      <a:lumMod val="50000"/>
                    </a:schemeClr>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2" name="Text Placeholder 17">
            <a:extLst>
              <a:ext uri="{FF2B5EF4-FFF2-40B4-BE49-F238E27FC236}">
                <a16:creationId xmlns:a16="http://schemas.microsoft.com/office/drawing/2014/main" id="{FBDD9E1F-B713-7E89-80CB-020B165E05FB}"/>
              </a:ext>
            </a:extLst>
          </p:cNvPr>
          <p:cNvSpPr>
            <a:spLocks noGrp="1"/>
          </p:cNvSpPr>
          <p:nvPr>
            <p:ph type="body" sz="quarter" idx="15" hasCustomPrompt="1"/>
          </p:nvPr>
        </p:nvSpPr>
        <p:spPr>
          <a:xfrm>
            <a:off x="7159752" y="2816352"/>
            <a:ext cx="4773168" cy="365760"/>
          </a:xfrm>
        </p:spPr>
        <p:txBody>
          <a:bodyPr>
            <a:noAutofit/>
          </a:bodyPr>
          <a:lstStyle>
            <a:lvl1pPr marL="0" indent="0" algn="l">
              <a:buNone/>
              <a:defRPr sz="1600" cap="all" spc="100" baseline="0">
                <a:solidFill>
                  <a:schemeClr val="accent6">
                    <a:lumMod val="50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217180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quot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5221224"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0" y="1417320"/>
            <a:ext cx="5749200" cy="3785616"/>
          </a:xfrm>
          <a:solidFill>
            <a:schemeClr val="accent6">
              <a:lumMod val="50000"/>
              <a:alpha val="93000"/>
            </a:schemeClr>
          </a:solidFill>
        </p:spPr>
        <p:txBody>
          <a:bodyPr lIns="694944" tIns="713232" rIns="274320" anchor="t">
            <a:normAutofit/>
          </a:bodyPr>
          <a:lstStyle>
            <a:lvl1pPr algn="l">
              <a:lnSpc>
                <a:spcPct val="100000"/>
              </a:lnSpc>
              <a:defRPr sz="2800">
                <a:ln w="19050">
                  <a:solidFill>
                    <a:schemeClr val="bg1"/>
                  </a:solidFill>
                </a:ln>
              </a:defRPr>
            </a:lvl1pPr>
          </a:lstStyle>
          <a:p>
            <a:r>
              <a:rPr lang="en-US" dirty="0"/>
              <a:t>Click to add title</a:t>
            </a:r>
          </a:p>
        </p:txBody>
      </p:sp>
      <p:sp>
        <p:nvSpPr>
          <p:cNvPr id="5" name="Text Placeholder 17">
            <a:extLst>
              <a:ext uri="{FF2B5EF4-FFF2-40B4-BE49-F238E27FC236}">
                <a16:creationId xmlns:a16="http://schemas.microsoft.com/office/drawing/2014/main" id="{2AADB278-47B4-2F7F-B93F-64F4A3DE8459}"/>
              </a:ext>
            </a:extLst>
          </p:cNvPr>
          <p:cNvSpPr>
            <a:spLocks noGrp="1"/>
          </p:cNvSpPr>
          <p:nvPr>
            <p:ph type="body" sz="quarter" idx="15" hasCustomPrompt="1"/>
          </p:nvPr>
        </p:nvSpPr>
        <p:spPr>
          <a:xfrm>
            <a:off x="612648" y="4608576"/>
            <a:ext cx="4773168" cy="365760"/>
          </a:xfrm>
        </p:spPr>
        <p:txBody>
          <a:bodyPr>
            <a:noAutofit/>
          </a:bodyPr>
          <a:lstStyle>
            <a:lvl1pPr marL="0" indent="0" algn="l">
              <a:buNone/>
              <a:defRPr sz="1600" cap="all" spc="1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15265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with title dark">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a:solidFill>
            <a:schemeClr val="accent5">
              <a:lumMod val="20000"/>
              <a:lumOff val="80000"/>
            </a:schemeClr>
          </a:solidFill>
        </p:spPr>
        <p:txBody>
          <a:bodyPr anchor="ct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475488"/>
            <a:ext cx="9385300" cy="985791"/>
          </a:xfrm>
        </p:spPr>
        <p:txBody>
          <a:bodyPr>
            <a:noAutofit/>
          </a:bodyPr>
          <a:lstStyle>
            <a:lvl1pPr algn="ctr">
              <a:defRPr sz="5400">
                <a:ln w="19050">
                  <a:solidFill>
                    <a:schemeClr val="accent6">
                      <a:lumMod val="50000"/>
                    </a:schemeClr>
                  </a:solidFill>
                </a:ln>
              </a:defRPr>
            </a:lvl1pPr>
          </a:lstStyle>
          <a:p>
            <a:r>
              <a:rPr lang="en-US" dirty="0"/>
              <a:t>Click to add title</a:t>
            </a:r>
          </a:p>
        </p:txBody>
      </p:sp>
      <p:sp>
        <p:nvSpPr>
          <p:cNvPr id="3" name="Text Placeholder 17">
            <a:extLst>
              <a:ext uri="{FF2B5EF4-FFF2-40B4-BE49-F238E27FC236}">
                <a16:creationId xmlns:a16="http://schemas.microsoft.com/office/drawing/2014/main" id="{C3361FAE-BAA8-1A51-7D5B-979BDA86E41F}"/>
              </a:ext>
            </a:extLst>
          </p:cNvPr>
          <p:cNvSpPr>
            <a:spLocks noGrp="1"/>
          </p:cNvSpPr>
          <p:nvPr>
            <p:ph type="body" sz="quarter" idx="15" hasCustomPrompt="1"/>
          </p:nvPr>
        </p:nvSpPr>
        <p:spPr>
          <a:xfrm>
            <a:off x="3709416" y="1280160"/>
            <a:ext cx="4773168" cy="365760"/>
          </a:xfrm>
        </p:spPr>
        <p:txBody>
          <a:bodyPr>
            <a:noAutofit/>
          </a:bodyPr>
          <a:lstStyle>
            <a:lvl1pPr marL="0" indent="0" algn="ctr">
              <a:buNone/>
              <a:defRPr sz="1800" cap="all" spc="100" baseline="0">
                <a:solidFill>
                  <a:schemeClr val="accent6">
                    <a:lumMod val="50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126640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6" r:id="rId4"/>
    <p:sldLayoutId id="2147483669" r:id="rId5"/>
    <p:sldLayoutId id="2147483671" r:id="rId6"/>
    <p:sldLayoutId id="2147483672" r:id="rId7"/>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693BE0-63BB-D10C-7C42-7EA32B94CDE8}"/>
              </a:ext>
            </a:extLst>
          </p:cNvPr>
          <p:cNvSpPr txBox="1"/>
          <p:nvPr/>
        </p:nvSpPr>
        <p:spPr>
          <a:xfrm>
            <a:off x="1301676" y="677731"/>
            <a:ext cx="9434457" cy="2123658"/>
          </a:xfrm>
          <a:prstGeom prst="rect">
            <a:avLst/>
          </a:prstGeom>
          <a:noFill/>
        </p:spPr>
        <p:txBody>
          <a:bodyPr wrap="square" rtlCol="0">
            <a:spAutoFit/>
          </a:bodyPr>
          <a:lstStyle/>
          <a:p>
            <a:pPr algn="ctr"/>
            <a:r>
              <a:rPr lang="en-US" sz="4400" b="1" spc="400" dirty="0">
                <a:ln w="19050">
                  <a:solidFill>
                    <a:schemeClr val="bg1"/>
                  </a:solidFill>
                </a:ln>
                <a:solidFill>
                  <a:schemeClr val="accent2">
                    <a:lumMod val="50000"/>
                  </a:schemeClr>
                </a:solidFill>
                <a:latin typeface="Times New Roman" panose="02020603050405020304" pitchFamily="18" charset="0"/>
                <a:cs typeface="Times New Roman" panose="02020603050405020304" pitchFamily="18" charset="0"/>
              </a:rPr>
              <a:t>Belmont</a:t>
            </a:r>
            <a:r>
              <a:rPr lang="en-US" sz="4400" b="1" spc="400" dirty="0">
                <a:ln w="19050">
                  <a:solidFill>
                    <a:schemeClr val="bg1"/>
                  </a:solidFill>
                </a:ln>
                <a:solidFill>
                  <a:schemeClr val="accent2">
                    <a:lumMod val="50000"/>
                  </a:schemeClr>
                </a:solidFill>
                <a:latin typeface="Calibri" panose="020F0502020204030204" pitchFamily="34" charset="0"/>
                <a:cs typeface="Times New Roman" panose="02020603050405020304" pitchFamily="18" charset="0"/>
              </a:rPr>
              <a:t> </a:t>
            </a:r>
          </a:p>
          <a:p>
            <a:pPr algn="ctr"/>
            <a:r>
              <a:rPr lang="en-US" sz="4400" b="1" spc="400" dirty="0">
                <a:ln w="19050">
                  <a:solidFill>
                    <a:schemeClr val="bg1"/>
                  </a:solidFill>
                </a:ln>
                <a:solidFill>
                  <a:schemeClr val="accent2">
                    <a:lumMod val="50000"/>
                  </a:schemeClr>
                </a:solidFill>
                <a:latin typeface="Calibri" panose="020F0502020204030204" pitchFamily="34" charset="0"/>
                <a:cs typeface="Times New Roman" panose="02020603050405020304" pitchFamily="18" charset="0"/>
              </a:rPr>
              <a:t>Age Friendly Action Committee</a:t>
            </a:r>
          </a:p>
          <a:p>
            <a:pPr algn="ctr"/>
            <a:r>
              <a:rPr lang="en-US" sz="4400" b="1" spc="400" dirty="0">
                <a:ln w="19050">
                  <a:solidFill>
                    <a:schemeClr val="bg1"/>
                  </a:solidFill>
                </a:ln>
                <a:solidFill>
                  <a:schemeClr val="accent2">
                    <a:lumMod val="50000"/>
                  </a:schemeClr>
                </a:solidFill>
                <a:latin typeface="Calibri" panose="020F0502020204030204" pitchFamily="34" charset="0"/>
                <a:cs typeface="Times New Roman" panose="02020603050405020304" pitchFamily="18" charset="0"/>
              </a:rPr>
              <a:t>Outdoor Spaces</a:t>
            </a:r>
          </a:p>
        </p:txBody>
      </p:sp>
      <p:pic>
        <p:nvPicPr>
          <p:cNvPr id="7" name="Picture 6">
            <a:extLst>
              <a:ext uri="{FF2B5EF4-FFF2-40B4-BE49-F238E27FC236}">
                <a16:creationId xmlns:a16="http://schemas.microsoft.com/office/drawing/2014/main" id="{2D4C4DE0-0089-431F-584B-79B72DB2F8D5}"/>
              </a:ext>
            </a:extLst>
          </p:cNvPr>
          <p:cNvPicPr>
            <a:picLocks noChangeAspect="1"/>
          </p:cNvPicPr>
          <p:nvPr/>
        </p:nvPicPr>
        <p:blipFill>
          <a:blip r:embed="rId2"/>
          <a:stretch>
            <a:fillRect/>
          </a:stretch>
        </p:blipFill>
        <p:spPr>
          <a:xfrm>
            <a:off x="4974573" y="3594947"/>
            <a:ext cx="2242854" cy="2242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45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4B851-DDE3-2880-8A2A-8746B2305871}"/>
              </a:ext>
            </a:extLst>
          </p:cNvPr>
          <p:cNvSpPr>
            <a:spLocks noGrp="1"/>
          </p:cNvSpPr>
          <p:nvPr>
            <p:ph type="title"/>
          </p:nvPr>
        </p:nvSpPr>
        <p:spPr>
          <a:xfrm>
            <a:off x="910119" y="572569"/>
            <a:ext cx="3380527" cy="1642956"/>
          </a:xfrm>
        </p:spPr>
        <p:txBody>
          <a:bodyPr vert="horz" lIns="91440" tIns="45720" rIns="91440" bIns="45720" rtlCol="0" anchor="b">
            <a:normAutofit/>
          </a:bodyPr>
          <a:lstStyle/>
          <a:p>
            <a:pPr>
              <a:lnSpc>
                <a:spcPct val="90000"/>
              </a:lnSpc>
            </a:pPr>
            <a:r>
              <a:rPr lang="en-US" sz="3600" kern="1200" dirty="0">
                <a:solidFill>
                  <a:schemeClr val="tx2"/>
                </a:solidFill>
                <a:latin typeface="+mj-lt"/>
                <a:ea typeface="+mj-ea"/>
                <a:cs typeface="+mj-cs"/>
              </a:rPr>
              <a:t>Happy to Chat bench </a:t>
            </a:r>
          </a:p>
        </p:txBody>
      </p:sp>
      <p:sp>
        <p:nvSpPr>
          <p:cNvPr id="4" name="Text Placeholder 3">
            <a:extLst>
              <a:ext uri="{FF2B5EF4-FFF2-40B4-BE49-F238E27FC236}">
                <a16:creationId xmlns:a16="http://schemas.microsoft.com/office/drawing/2014/main" id="{B326550B-9214-5FD3-4E09-EE38355DF10E}"/>
              </a:ext>
            </a:extLst>
          </p:cNvPr>
          <p:cNvSpPr>
            <a:spLocks noGrp="1"/>
          </p:cNvSpPr>
          <p:nvPr>
            <p:ph type="body" sz="quarter" idx="15"/>
          </p:nvPr>
        </p:nvSpPr>
        <p:spPr>
          <a:xfrm>
            <a:off x="910119" y="3009899"/>
            <a:ext cx="3380527" cy="1409701"/>
          </a:xfrm>
        </p:spPr>
        <p:txBody>
          <a:bodyPr vert="horz" lIns="91440" tIns="45720" rIns="91440" bIns="45720" rtlCol="0">
            <a:normAutofit/>
          </a:bodyPr>
          <a:lstStyle/>
          <a:p>
            <a:pPr indent="-228600">
              <a:buFont typeface="Arial" panose="020B0604020202020204" pitchFamily="34" charset="0"/>
              <a:buChar char="•"/>
            </a:pPr>
            <a:r>
              <a:rPr lang="en-US" dirty="0">
                <a:solidFill>
                  <a:schemeClr val="tx2"/>
                </a:solidFill>
                <a:latin typeface="+mn-lt"/>
              </a:rPr>
              <a:t>Helps build community </a:t>
            </a:r>
          </a:p>
          <a:p>
            <a:pPr indent="-228600">
              <a:buFont typeface="Arial" panose="020B0604020202020204" pitchFamily="34" charset="0"/>
              <a:buChar char="•"/>
            </a:pPr>
            <a:r>
              <a:rPr lang="en-US" dirty="0">
                <a:solidFill>
                  <a:schemeClr val="tx2"/>
                </a:solidFill>
                <a:latin typeface="+mn-lt"/>
              </a:rPr>
              <a:t>Reduces Loneliness </a:t>
            </a:r>
          </a:p>
          <a:p>
            <a:pPr indent="-228600">
              <a:buFont typeface="Arial" panose="020B0604020202020204" pitchFamily="34" charset="0"/>
              <a:buChar char="•"/>
            </a:pPr>
            <a:r>
              <a:rPr lang="en-US" dirty="0">
                <a:solidFill>
                  <a:schemeClr val="tx2"/>
                </a:solidFill>
                <a:latin typeface="+mn-lt"/>
              </a:rPr>
              <a:t>EASY to do at no cost!! </a:t>
            </a:r>
          </a:p>
        </p:txBody>
      </p:sp>
      <p:pic>
        <p:nvPicPr>
          <p:cNvPr id="1026" name="Picture 2">
            <a:extLst>
              <a:ext uri="{FF2B5EF4-FFF2-40B4-BE49-F238E27FC236}">
                <a16:creationId xmlns:a16="http://schemas.microsoft.com/office/drawing/2014/main" id="{6CAF0792-EA18-71D8-57B3-20C88A3FEF6A}"/>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0344" r="10344"/>
          <a:stretch/>
        </p:blipFill>
        <p:spPr bwMode="auto">
          <a:xfrm>
            <a:off x="4994031" y="1092684"/>
            <a:ext cx="6588369" cy="467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79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descr="A group of people walking on a path&#10;&#10;Description automatically generated">
            <a:extLst>
              <a:ext uri="{FF2B5EF4-FFF2-40B4-BE49-F238E27FC236}">
                <a16:creationId xmlns:a16="http://schemas.microsoft.com/office/drawing/2014/main" id="{9B0B4D5E-5211-7EE0-E686-71BBBA8A8824}"/>
              </a:ext>
            </a:extLst>
          </p:cNvPr>
          <p:cNvPicPr>
            <a:picLocks noGrp="1" noChangeAspect="1"/>
          </p:cNvPicPr>
          <p:nvPr>
            <p:ph sz="quarter" idx="16"/>
          </p:nvPr>
        </p:nvPicPr>
        <p:blipFill>
          <a:blip r:embed="rId2"/>
          <a:stretch>
            <a:fillRect/>
          </a:stretch>
        </p:blipFill>
        <p:spPr>
          <a:xfrm>
            <a:off x="478302" y="540347"/>
            <a:ext cx="8295914" cy="5550721"/>
          </a:xfrm>
        </p:spPr>
      </p:pic>
      <p:sp>
        <p:nvSpPr>
          <p:cNvPr id="22" name="Title 21">
            <a:extLst>
              <a:ext uri="{FF2B5EF4-FFF2-40B4-BE49-F238E27FC236}">
                <a16:creationId xmlns:a16="http://schemas.microsoft.com/office/drawing/2014/main" id="{115C523A-AC40-4CBA-9DF4-B287ED32185D}"/>
              </a:ext>
            </a:extLst>
          </p:cNvPr>
          <p:cNvSpPr>
            <a:spLocks noGrp="1"/>
          </p:cNvSpPr>
          <p:nvPr>
            <p:ph type="title"/>
          </p:nvPr>
        </p:nvSpPr>
        <p:spPr>
          <a:xfrm>
            <a:off x="4464425" y="3759685"/>
            <a:ext cx="7147004" cy="2557968"/>
          </a:xfrm>
          <a:solidFill>
            <a:schemeClr val="accent2">
              <a:alpha val="80000"/>
            </a:schemeClr>
          </a:solidFill>
          <a:ln>
            <a:solidFill>
              <a:schemeClr val="accent1"/>
            </a:solidFill>
          </a:ln>
        </p:spPr>
        <p:txBody>
          <a:bodyPr/>
          <a:lstStyle/>
          <a:p>
            <a:pPr marL="14288" marR="0" indent="-4763">
              <a:spcBef>
                <a:spcPts val="0"/>
              </a:spcBef>
              <a:spcAft>
                <a:spcPts val="0"/>
              </a:spcAft>
            </a:pPr>
            <a:r>
              <a:rPr lang="en-US" sz="2800" b="1"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Age Friendly </a:t>
            </a:r>
            <a:r>
              <a:rPr lang="en-US" sz="2800" b="1"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A</a:t>
            </a:r>
            <a:r>
              <a:rPr lang="en-US" sz="2800" b="1"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ction </a:t>
            </a:r>
            <a:r>
              <a:rPr lang="en-US" sz="2800" b="1"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C</a:t>
            </a:r>
            <a:r>
              <a:rPr lang="en-US" sz="2800" b="1"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ommittee</a:t>
            </a:r>
            <a:br>
              <a:rPr lang="en-US" sz="2800"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br>
            <a:r>
              <a:rPr lang="en-US" sz="2800" b="1" cap="none" dirty="0">
                <a:solidFill>
                  <a:schemeClr val="accent2"/>
                </a:solidFill>
                <a:latin typeface="Calibri" panose="020F0502020204030204" pitchFamily="34" charset="0"/>
                <a:ea typeface="Calibri" panose="020F0502020204030204" pitchFamily="34" charset="0"/>
                <a:cs typeface="Calibri" panose="020F0502020204030204" pitchFamily="34" charset="0"/>
              </a:rPr>
              <a:t>O</a:t>
            </a:r>
            <a:r>
              <a:rPr lang="en-US" sz="2800" b="1" cap="none"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utdoor Spaces</a:t>
            </a:r>
            <a:br>
              <a:rPr lang="en-US" sz="2800" b="1" dirty="0">
                <a:effectLst/>
                <a:latin typeface="Calibri" panose="020F0502020204030204" pitchFamily="34" charset="0"/>
                <a:ea typeface="Calibri" panose="020F0502020204030204" pitchFamily="34" charset="0"/>
                <a:cs typeface="Calibri" panose="020F0502020204030204" pitchFamily="34" charset="0"/>
              </a:rPr>
            </a:b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Goal –E</a:t>
            </a:r>
            <a:r>
              <a:rPr lang="en-US" sz="2000" cap="none" dirty="0">
                <a:effectLst/>
                <a:latin typeface="Calibri" panose="020F0502020204030204" pitchFamily="34" charset="0"/>
                <a:ea typeface="Calibri" panose="020F0502020204030204" pitchFamily="34" charset="0"/>
                <a:cs typeface="Times New Roman" panose="02020603050405020304" pitchFamily="18" charset="0"/>
              </a:rPr>
              <a:t>stablish a process to</a:t>
            </a:r>
            <a:r>
              <a:rPr lang="en-US" sz="2000" cap="none" dirty="0">
                <a:latin typeface="Calibri" panose="020F0502020204030204" pitchFamily="34" charset="0"/>
                <a:ea typeface="Calibri" panose="020F0502020204030204" pitchFamily="34" charset="0"/>
                <a:cs typeface="Times New Roman" panose="02020603050405020304" pitchFamily="18" charset="0"/>
              </a:rPr>
              <a:t> </a:t>
            </a:r>
            <a:r>
              <a:rPr lang="en-US" sz="2000" cap="none" dirty="0">
                <a:effectLst/>
                <a:latin typeface="Calibri" panose="020F0502020204030204" pitchFamily="34" charset="0"/>
                <a:ea typeface="Calibri" panose="020F0502020204030204" pitchFamily="34" charset="0"/>
                <a:cs typeface="Times New Roman" panose="02020603050405020304" pitchFamily="18" charset="0"/>
              </a:rPr>
              <a:t>incorporate “age friendly” elements in Belmont outdoor spaces.  </a:t>
            </a:r>
            <a:br>
              <a:rPr lang="en-US" sz="2000" cap="none"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83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Picture Placeholder 8">
            <a:extLst>
              <a:ext uri="{FF2B5EF4-FFF2-40B4-BE49-F238E27FC236}">
                <a16:creationId xmlns:a16="http://schemas.microsoft.com/office/drawing/2014/main" id="{66A3FA0C-0C8A-478C-1EA7-37C1D2CD99F3}"/>
              </a:ext>
            </a:extLst>
          </p:cNvPr>
          <p:cNvPicPr>
            <a:picLocks noGrp="1" noChangeAspect="1"/>
          </p:cNvPicPr>
          <p:nvPr>
            <p:ph type="pic" sz="quarter" idx="13"/>
          </p:nvPr>
        </p:nvPicPr>
        <p:blipFill>
          <a:blip r:embed="rId2">
            <a:alphaModFix/>
            <a:extLst>
              <a:ext uri="{BEBA8EAE-BF5A-486C-A8C5-ECC9F3942E4B}">
                <a14:imgProps xmlns:a14="http://schemas.microsoft.com/office/drawing/2010/main">
                  <a14:imgLayer r:embed="rId3">
                    <a14:imgEffect>
                      <a14:brightnessContrast bright="-4000"/>
                    </a14:imgEffect>
                  </a14:imgLayer>
                </a14:imgProps>
              </a:ext>
            </a:extLst>
          </a:blip>
          <a:stretch/>
        </p:blipFill>
        <p:spPr>
          <a:xfrm>
            <a:off x="0" y="0"/>
            <a:ext cx="6980152" cy="6858000"/>
          </a:xfrm>
        </p:spPr>
      </p:pic>
      <p:sp>
        <p:nvSpPr>
          <p:cNvPr id="2" name="Text Placeholder 7">
            <a:extLst>
              <a:ext uri="{FF2B5EF4-FFF2-40B4-BE49-F238E27FC236}">
                <a16:creationId xmlns:a16="http://schemas.microsoft.com/office/drawing/2014/main" id="{3CC4B8E0-3869-CE42-A591-C90B70A50CBC}"/>
              </a:ext>
            </a:extLst>
          </p:cNvPr>
          <p:cNvSpPr>
            <a:spLocks noGrp="1"/>
          </p:cNvSpPr>
          <p:nvPr>
            <p:ph type="title"/>
          </p:nvPr>
        </p:nvSpPr>
        <p:spPr>
          <a:xfrm>
            <a:off x="6980152" y="1721436"/>
            <a:ext cx="5211848" cy="3008313"/>
          </a:xfrm>
        </p:spPr>
        <p:txBody>
          <a:bodyPr tIns="182880"/>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cap="none" spc="0" dirty="0">
                <a:latin typeface="Calibri" panose="020F0502020204030204" pitchFamily="34" charset="0"/>
                <a:cs typeface="Calibri" panose="020F0502020204030204" pitchFamily="34" charset="0"/>
              </a:rPr>
              <a:t>Age Friendly, Outdoor Spaces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cap="none" spc="0" dirty="0">
                <a:effectLst/>
                <a:latin typeface="Calibri" panose="020F0502020204030204" pitchFamily="34" charset="0"/>
                <a:ea typeface="Calibri" panose="020F0502020204030204" pitchFamily="34" charset="0"/>
                <a:cs typeface="Calibri" panose="020F0502020204030204" pitchFamily="34" charset="0"/>
              </a:rPr>
              <a:t>Approach/ process: </a:t>
            </a:r>
            <a:br>
              <a:rPr lang="en-US" sz="3200" cap="none" dirty="0">
                <a:effectLst/>
                <a:latin typeface="Calibri" panose="020F0502020204030204" pitchFamily="34" charset="0"/>
                <a:ea typeface="Calibri" panose="020F0502020204030204" pitchFamily="34" charset="0"/>
                <a:cs typeface="Calibri" panose="020F0502020204030204" pitchFamily="34" charset="0"/>
              </a:rPr>
            </a:br>
            <a:br>
              <a:rPr lang="en-US" sz="3200" cap="none" dirty="0">
                <a:effectLst/>
                <a:latin typeface="Calibri" panose="020F0502020204030204" pitchFamily="34" charset="0"/>
                <a:ea typeface="Calibri" panose="020F0502020204030204" pitchFamily="34" charset="0"/>
                <a:cs typeface="Calibri" panose="020F0502020204030204" pitchFamily="34" charset="0"/>
              </a:rPr>
            </a:br>
            <a:r>
              <a:rPr lang="en-US" sz="2000" cap="none" spc="300" dirty="0">
                <a:effectLst/>
                <a:latin typeface="Calibri" panose="020F0502020204030204" pitchFamily="34" charset="0"/>
                <a:ea typeface="Calibri" panose="020F0502020204030204" pitchFamily="34" charset="0"/>
                <a:cs typeface="Calibri" panose="020F0502020204030204" pitchFamily="34" charset="0"/>
              </a:rPr>
              <a:t>What we mean by age friendly- inclusive and easy access and participation for all ages from 0 – 100 for those walking and wheeling. </a:t>
            </a:r>
            <a:br>
              <a:rPr lang="en-US" sz="1400" cap="none" spc="300" dirty="0">
                <a:effectLst/>
                <a:latin typeface="Calibri" panose="020F0502020204030204" pitchFamily="34" charset="0"/>
                <a:ea typeface="Calibri" panose="020F0502020204030204" pitchFamily="34" charset="0"/>
                <a:cs typeface="Calibri" panose="020F0502020204030204" pitchFamily="34" charset="0"/>
              </a:rPr>
            </a:br>
            <a:endParaRPr lang="en-US" spc="300" dirty="0">
              <a:latin typeface="Calibri" panose="020F0502020204030204" pitchFamily="34" charset="0"/>
              <a:cs typeface="Calibri" panose="020F0502020204030204" pitchFamily="34" charset="0"/>
            </a:endParaRPr>
          </a:p>
        </p:txBody>
      </p:sp>
      <p:sp>
        <p:nvSpPr>
          <p:cNvPr id="3" name="Right Arrow 2">
            <a:extLst>
              <a:ext uri="{FF2B5EF4-FFF2-40B4-BE49-F238E27FC236}">
                <a16:creationId xmlns:a16="http://schemas.microsoft.com/office/drawing/2014/main" id="{9A60967D-49D6-A902-2B45-5EBC2CBA86BF}"/>
              </a:ext>
            </a:extLst>
          </p:cNvPr>
          <p:cNvSpPr/>
          <p:nvPr/>
        </p:nvSpPr>
        <p:spPr>
          <a:xfrm rot="2440421">
            <a:off x="114300" y="1114425"/>
            <a:ext cx="700088"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84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7" name="Picture Placeholder 15">
            <a:extLst>
              <a:ext uri="{FF2B5EF4-FFF2-40B4-BE49-F238E27FC236}">
                <a16:creationId xmlns:a16="http://schemas.microsoft.com/office/drawing/2014/main" id="{910D9F77-BCD2-72EC-FBEC-B20567988B74}"/>
              </a:ext>
            </a:extLst>
          </p:cNvPr>
          <p:cNvPicPr preferRelativeResize="0">
            <a:picLocks noGrp="1"/>
          </p:cNvPicPr>
          <p:nvPr>
            <p:ph type="pic" sz="quarter" idx="13"/>
          </p:nvPr>
        </p:nvPicPr>
        <p:blipFill>
          <a:blip r:embed="rId3"/>
          <a:srcRect/>
          <a:stretch/>
        </p:blipFill>
        <p:spPr>
          <a:xfrm>
            <a:off x="7286171" y="4301805"/>
            <a:ext cx="4876801" cy="2554545"/>
          </a:xfrm>
        </p:spPr>
      </p:pic>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1172308" y="402460"/>
            <a:ext cx="9847384" cy="3284170"/>
          </a:xfrm>
        </p:spPr>
        <p:txBody>
          <a:bodyPr/>
          <a:lstStyle/>
          <a:p>
            <a:pPr marL="0" marR="0" algn="l">
              <a:spcBef>
                <a:spcPts val="0"/>
              </a:spcBef>
              <a:spcAft>
                <a:spcPts val="0"/>
              </a:spcAft>
            </a:pPr>
            <a:r>
              <a:rPr lang="en-US" sz="24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 5-prong approach: </a:t>
            </a:r>
          </a:p>
          <a:p>
            <a:pPr marL="0" marR="0" algn="l">
              <a:spcBef>
                <a:spcPts val="0"/>
              </a:spcBef>
              <a:spcAft>
                <a:spcPts val="0"/>
              </a:spcAft>
            </a:pPr>
            <a:endParaRPr lang="en-US" sz="24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spcBef>
                <a:spcPts val="0"/>
              </a:spcBef>
              <a:spcAft>
                <a:spcPts val="0"/>
              </a:spcAft>
              <a:buFont typeface="+mj-lt"/>
              <a:buAutoNum type="arabicPeriod"/>
            </a:pPr>
            <a:r>
              <a:rPr lang="en-US" sz="1600" b="1" cap="none"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C</a:t>
            </a:r>
            <a:r>
              <a:rPr lang="en-US" sz="16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ommunicate </a:t>
            </a: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the specific age friendly elements with senior citizens, town officials, town committees and employees:  Recreation commission, COA Board, DPW, CPC, Community path etc.</a:t>
            </a:r>
          </a:p>
          <a:p>
            <a:pPr marL="342900" marR="0" indent="-342900" algn="l">
              <a:spcBef>
                <a:spcPts val="0"/>
              </a:spcBef>
              <a:spcAft>
                <a:spcPts val="0"/>
              </a:spcAft>
              <a:buFont typeface="+mj-lt"/>
              <a:buAutoNum type="arabicPeriod"/>
            </a:pPr>
            <a:endParaRPr lang="en-US" sz="1600" cap="none"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spcBef>
                <a:spcPts val="0"/>
              </a:spcBef>
              <a:spcAft>
                <a:spcPts val="0"/>
              </a:spcAft>
              <a:buFont typeface="+mj-lt"/>
              <a:buAutoNum type="arabicPeriod"/>
            </a:pPr>
            <a:r>
              <a:rPr lang="en-US" sz="1600" b="1" cap="none"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I</a:t>
            </a:r>
            <a:r>
              <a:rPr lang="en-US" sz="16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ncorporate age friendly features in existing processes when possible</a:t>
            </a:r>
            <a:b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spcBef>
                <a:spcPts val="0"/>
              </a:spcBef>
              <a:spcAft>
                <a:spcPts val="1200"/>
              </a:spcAft>
              <a:buFont typeface="+mj-lt"/>
              <a:buAutoNum type="arabicPeriod"/>
            </a:pPr>
            <a:r>
              <a:rPr lang="en-US" sz="16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Ask for AFAC representation in existing groups </a:t>
            </a:r>
          </a:p>
          <a:p>
            <a:pPr marL="342900" marR="0" indent="-342900" algn="l">
              <a:spcBef>
                <a:spcPts val="0"/>
              </a:spcBef>
              <a:spcAft>
                <a:spcPts val="1200"/>
              </a:spcAft>
              <a:buFont typeface="+mj-lt"/>
              <a:buAutoNum type="arabicPeriod"/>
            </a:pPr>
            <a:r>
              <a:rPr lang="en-US" sz="16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Approving programs:  </a:t>
            </a:r>
            <a:b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Consider having AFAC rep on the recreation commission, possibly CPC </a:t>
            </a:r>
          </a:p>
          <a:p>
            <a:pPr marL="342900" marR="0" indent="-342900" algn="l">
              <a:spcBef>
                <a:spcPts val="0"/>
              </a:spcBef>
              <a:spcAft>
                <a:spcPts val="0"/>
              </a:spcAft>
              <a:buFont typeface="+mj-lt"/>
              <a:buAutoNum type="arabicPeriod"/>
            </a:pPr>
            <a:r>
              <a:rPr lang="en-US" sz="1600" b="1"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Sponsor AFAG – Outdoor projects</a:t>
            </a:r>
          </a:p>
        </p:txBody>
      </p:sp>
      <p:sp>
        <p:nvSpPr>
          <p:cNvPr id="2" name="TextBox 1">
            <a:extLst>
              <a:ext uri="{FF2B5EF4-FFF2-40B4-BE49-F238E27FC236}">
                <a16:creationId xmlns:a16="http://schemas.microsoft.com/office/drawing/2014/main" id="{8C84F16A-C09C-7EC7-8493-86A491367EEC}"/>
              </a:ext>
            </a:extLst>
          </p:cNvPr>
          <p:cNvSpPr txBox="1"/>
          <p:nvPr/>
        </p:nvSpPr>
        <p:spPr>
          <a:xfrm>
            <a:off x="478975" y="3900996"/>
            <a:ext cx="6908796" cy="2554545"/>
          </a:xfrm>
          <a:prstGeom prst="rect">
            <a:avLst/>
          </a:prstGeom>
          <a:noFill/>
        </p:spPr>
        <p:txBody>
          <a:bodyPr wrap="square" rtlCol="0">
            <a:spAutoFit/>
          </a:bodyPr>
          <a:lstStyle/>
          <a:p>
            <a:r>
              <a:rPr lang="en-US" sz="1600" b="1" cap="none" dirty="0">
                <a:solidFill>
                  <a:schemeClr val="bg1">
                    <a:lumMod val="95000"/>
                  </a:schemeClr>
                </a:solidFill>
                <a:latin typeface="Calibri" panose="020F0502020204030204" pitchFamily="34" charset="0"/>
                <a:cs typeface="Times New Roman" panose="02020603050405020304" pitchFamily="18" charset="0"/>
              </a:rPr>
              <a:t>Recommendation:</a:t>
            </a:r>
            <a:endParaRPr lang="en-US" sz="1600" cap="none" dirty="0"/>
          </a:p>
          <a:p>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Recreation Commission to:</a:t>
            </a:r>
          </a:p>
          <a:p>
            <a:pPr marL="173038" indent="-173038">
              <a:buFont typeface="Arial" panose="020B0604020202020204" pitchFamily="34" charset="0"/>
              <a:buChar char="•"/>
            </a:pP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ask each group requesting approval to include an AFAC representative</a:t>
            </a:r>
          </a:p>
          <a:p>
            <a:pPr marL="173038" indent="-173038">
              <a:buFont typeface="Arial" panose="020B0604020202020204" pitchFamily="34" charset="0"/>
              <a:buChar char="•"/>
            </a:pP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provide  requesting group with the age friendly checklist.   </a:t>
            </a:r>
            <a:b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AFAC to: </a:t>
            </a:r>
          </a:p>
          <a:p>
            <a:pPr marL="173038" indent="-173038">
              <a:buFont typeface="Arial" panose="020B0604020202020204" pitchFamily="34" charset="0"/>
              <a:buChar char="•"/>
            </a:pP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Get the list of current projects underway and add an AFAC representative in their public meetings.</a:t>
            </a:r>
          </a:p>
          <a:p>
            <a:pPr marL="173038" indent="-173038">
              <a:buFont typeface="Arial" panose="020B0604020202020204" pitchFamily="34" charset="0"/>
              <a:buChar char="•"/>
            </a:pP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Invite them to have their public meeting at the Beech </a:t>
            </a:r>
            <a:r>
              <a:rPr lang="en-US" sz="16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S</a:t>
            </a: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treet </a:t>
            </a:r>
            <a:r>
              <a:rPr lang="en-US" sz="16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C</a:t>
            </a: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enter. (e.g</a:t>
            </a:r>
            <a:r>
              <a:rPr lang="en-US" sz="16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cap="none"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the Community Path Project held public meeting)</a:t>
            </a:r>
            <a:endParaRPr lang="en-US" sz="1600" dirty="0"/>
          </a:p>
        </p:txBody>
      </p:sp>
    </p:spTree>
    <p:extLst>
      <p:ext uri="{BB962C8B-B14F-4D97-AF65-F5344CB8AC3E}">
        <p14:creationId xmlns:p14="http://schemas.microsoft.com/office/powerpoint/2010/main" val="67089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DB7E"/>
        </a:solidFill>
        <a:effectLst/>
      </p:bgPr>
    </p:bg>
    <p:spTree>
      <p:nvGrpSpPr>
        <p:cNvPr id="1" name=""/>
        <p:cNvGrpSpPr/>
        <p:nvPr/>
      </p:nvGrpSpPr>
      <p:grpSpPr>
        <a:xfrm>
          <a:off x="0" y="0"/>
          <a:ext cx="0" cy="0"/>
          <a:chOff x="0" y="0"/>
          <a:chExt cx="0" cy="0"/>
        </a:xfrm>
      </p:grpSpPr>
      <p:pic>
        <p:nvPicPr>
          <p:cNvPr id="17" name="Picture Placeholder 15">
            <a:extLst>
              <a:ext uri="{FF2B5EF4-FFF2-40B4-BE49-F238E27FC236}">
                <a16:creationId xmlns:a16="http://schemas.microsoft.com/office/drawing/2014/main" id="{910D9F77-BCD2-72EC-FBEC-B20567988B74}"/>
              </a:ext>
            </a:extLst>
          </p:cNvPr>
          <p:cNvPicPr preferRelativeResize="0">
            <a:picLocks noGrp="1"/>
          </p:cNvPicPr>
          <p:nvPr>
            <p:ph type="pic" sz="quarter" idx="13"/>
          </p:nvPr>
        </p:nvPicPr>
        <p:blipFill>
          <a:blip r:embed="rId3"/>
          <a:stretch/>
        </p:blipFill>
        <p:spPr>
          <a:xfrm>
            <a:off x="6168570" y="3519764"/>
            <a:ext cx="5387927" cy="3218660"/>
          </a:xfrm>
        </p:spPr>
      </p:pic>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1167619" y="288388"/>
            <a:ext cx="9558438" cy="1084619"/>
          </a:xfrm>
        </p:spPr>
        <p:txBody>
          <a:bodyPr/>
          <a:lstStyle/>
          <a:p>
            <a:pPr marL="0" marR="0">
              <a:spcBef>
                <a:spcPts val="0"/>
              </a:spcBef>
              <a:spcAft>
                <a:spcPts val="0"/>
              </a:spcAft>
            </a:pPr>
            <a:r>
              <a:rPr lang="en-US" sz="2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Age Friendly Features </a:t>
            </a:r>
            <a:endPar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endParaRPr lang="en-US" cap="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Adjustments and adaptations that help seniors feel safe and secure in the community.</a:t>
            </a:r>
          </a:p>
          <a:p>
            <a:pPr marL="342900" marR="0" lvl="0" indent="-342900" algn="l">
              <a:spcBef>
                <a:spcPts val="0"/>
              </a:spcBef>
              <a:spcAft>
                <a:spcPts val="0"/>
              </a:spcAft>
              <a:buFont typeface="Symbol" panose="05050102010706020507" pitchFamily="18" charset="2"/>
              <a:buChar char=""/>
            </a:pP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Provision of services within walking distance of where many seniors live.</a:t>
            </a:r>
          </a:p>
          <a:p>
            <a:pPr marL="342900" marR="0" lvl="0" indent="-342900" algn="l">
              <a:spcBef>
                <a:spcPts val="0"/>
              </a:spcBef>
              <a:spcAft>
                <a:spcPts val="0"/>
              </a:spcAft>
              <a:buFont typeface="Symbol" panose="05050102010706020507" pitchFamily="18" charset="2"/>
              <a:buChar char=""/>
            </a:pP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Walkable sidewalk, curbs, pathways, and trails</a:t>
            </a:r>
          </a:p>
          <a:p>
            <a:pPr marL="342900" marR="0" lvl="0" indent="-342900" algn="l">
              <a:spcBef>
                <a:spcPts val="0"/>
              </a:spcBef>
              <a:spcAft>
                <a:spcPts val="0"/>
              </a:spcAft>
              <a:buFont typeface="Symbol" panose="05050102010706020507" pitchFamily="18" charset="2"/>
              <a:buChar char=""/>
            </a:pPr>
            <a:r>
              <a:rPr lang="en-US" cap="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Maintained walkways – leaves, snow, ice removal</a:t>
            </a:r>
            <a:endPar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Good accessibility to and within public buildings; (</a:t>
            </a:r>
            <a:r>
              <a:rPr lang="en-US" sz="1800" cap="none"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e.G.</a:t>
            </a: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Few stairs, wheelchair ramps that are not too steep, accessible washrooms)</a:t>
            </a:r>
          </a:p>
          <a:p>
            <a:pPr marL="342900" marR="0" lvl="0" indent="-342900" algn="l">
              <a:spcBef>
                <a:spcPts val="0"/>
              </a:spcBef>
              <a:spcAft>
                <a:spcPts val="0"/>
              </a:spcAft>
              <a:buFont typeface="Symbol" panose="05050102010706020507" pitchFamily="18" charset="2"/>
              <a:buChar char=""/>
            </a:pPr>
            <a:r>
              <a:rPr lang="en-US" cap="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Appropriately timed cross-walks</a:t>
            </a:r>
            <a:endPar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800"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Along footpaths - rest areas, including benches that are an appropriate height; accessible washrooms (e.g., Wide push-button doors, rails).</a:t>
            </a:r>
          </a:p>
          <a:p>
            <a:endParaRPr lang="en-US" dirty="0"/>
          </a:p>
        </p:txBody>
      </p:sp>
      <p:pic>
        <p:nvPicPr>
          <p:cNvPr id="5" name="Picture 4" descr="A group of people in a garden&#10;&#10;Description automatically generated with low confidence">
            <a:extLst>
              <a:ext uri="{FF2B5EF4-FFF2-40B4-BE49-F238E27FC236}">
                <a16:creationId xmlns:a16="http://schemas.microsoft.com/office/drawing/2014/main" id="{58AE7221-A2D4-833E-DE8A-FC2E6A463A5B}"/>
              </a:ext>
            </a:extLst>
          </p:cNvPr>
          <p:cNvPicPr>
            <a:picLocks noChangeAspect="1"/>
          </p:cNvPicPr>
          <p:nvPr/>
        </p:nvPicPr>
        <p:blipFill>
          <a:blip r:embed="rId4"/>
          <a:stretch>
            <a:fillRect/>
          </a:stretch>
        </p:blipFill>
        <p:spPr>
          <a:xfrm>
            <a:off x="606250" y="3350363"/>
            <a:ext cx="5533292" cy="3388061"/>
          </a:xfrm>
          <a:prstGeom prst="rect">
            <a:avLst/>
          </a:prstGeom>
        </p:spPr>
      </p:pic>
    </p:spTree>
    <p:extLst>
      <p:ext uri="{BB962C8B-B14F-4D97-AF65-F5344CB8AC3E}">
        <p14:creationId xmlns:p14="http://schemas.microsoft.com/office/powerpoint/2010/main" val="296663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C19ADE0-3B31-27F9-1F9C-05CAB9F79FE2}"/>
              </a:ext>
            </a:extLst>
          </p:cNvPr>
          <p:cNvPicPr>
            <a:picLocks noGrp="1" noChangeAspect="1"/>
          </p:cNvPicPr>
          <p:nvPr>
            <p:ph type="pic" sz="quarter" idx="13"/>
          </p:nvPr>
        </p:nvPicPr>
        <p:blipFill>
          <a:blip r:embed="rId3"/>
          <a:srcRect l="10060" r="10060"/>
          <a:stretch/>
        </p:blipFill>
        <p:spPr/>
      </p:pic>
      <p:sp>
        <p:nvSpPr>
          <p:cNvPr id="2" name="TextBox 1">
            <a:extLst>
              <a:ext uri="{FF2B5EF4-FFF2-40B4-BE49-F238E27FC236}">
                <a16:creationId xmlns:a16="http://schemas.microsoft.com/office/drawing/2014/main" id="{C466A681-5091-3DD6-1FA8-A6D74A997C75}"/>
              </a:ext>
            </a:extLst>
          </p:cNvPr>
          <p:cNvSpPr txBox="1"/>
          <p:nvPr/>
        </p:nvSpPr>
        <p:spPr>
          <a:xfrm>
            <a:off x="6270171" y="972457"/>
            <a:ext cx="5646058" cy="4924425"/>
          </a:xfrm>
          <a:prstGeom prst="rect">
            <a:avLst/>
          </a:prstGeom>
          <a:solidFill>
            <a:srgbClr val="BBDB7E"/>
          </a:solidFill>
        </p:spPr>
        <p:txBody>
          <a:bodyPr wrap="square" rtlCol="0">
            <a:spAutoFit/>
          </a:bodyPr>
          <a:lstStyle/>
          <a:p>
            <a:r>
              <a:rPr lang="en-US" sz="32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Barriers include</a:t>
            </a:r>
            <a:r>
              <a:rPr lang="en-US"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 .</a:t>
            </a:r>
            <a:br>
              <a:rPr lang="en-US"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 Lack of and/or poor quality of sidewalks, curbs, and crosswalks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Crosswalks incorrectly timed.</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 Seasonal factors that reduce walkability and "scooter-ability" (e.g. Leaves, Snow, ice, *lack of enforcement)</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4.</a:t>
            </a: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Poor accessibility to and within public buildings</a:t>
            </a:r>
          </a:p>
          <a:p>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5. Shortage of accessible washrooms and rest areas along common walking areas/routes</a:t>
            </a:r>
            <a:br>
              <a:rPr lang="en-US" sz="32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50000"/>
                </a:schemeClr>
              </a:solidFill>
            </a:endParaRPr>
          </a:p>
        </p:txBody>
      </p:sp>
    </p:spTree>
    <p:extLst>
      <p:ext uri="{BB962C8B-B14F-4D97-AF65-F5344CB8AC3E}">
        <p14:creationId xmlns:p14="http://schemas.microsoft.com/office/powerpoint/2010/main" val="347489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C8F4137-6A39-1261-8911-BAE5E1FF1CD8}"/>
              </a:ext>
            </a:extLst>
          </p:cNvPr>
          <p:cNvPicPr>
            <a:picLocks noGrp="1" noChangeAspect="1"/>
          </p:cNvPicPr>
          <p:nvPr>
            <p:ph type="pic" sz="quarter" idx="13"/>
          </p:nvPr>
        </p:nvPicPr>
        <p:blipFill>
          <a:blip r:embed="rId3"/>
          <a:srcRect/>
          <a:stretch/>
        </p:blipFill>
        <p:spPr>
          <a:xfrm rot="16200000" flipH="1" flipV="1">
            <a:off x="6452027" y="1118027"/>
            <a:ext cx="6858000" cy="4621946"/>
          </a:xfrm>
        </p:spPr>
      </p:pic>
      <p:sp>
        <p:nvSpPr>
          <p:cNvPr id="2" name="Title 6">
            <a:extLst>
              <a:ext uri="{FF2B5EF4-FFF2-40B4-BE49-F238E27FC236}">
                <a16:creationId xmlns:a16="http://schemas.microsoft.com/office/drawing/2014/main" id="{2F03C4AE-FB18-A633-91C5-DD3C7BE32CC0}"/>
              </a:ext>
            </a:extLst>
          </p:cNvPr>
          <p:cNvSpPr>
            <a:spLocks noGrp="1"/>
          </p:cNvSpPr>
          <p:nvPr>
            <p:ph type="body" sz="quarter" idx="15"/>
          </p:nvPr>
        </p:nvSpPr>
        <p:spPr>
          <a:xfrm>
            <a:off x="0" y="13754"/>
            <a:ext cx="7535782" cy="6858001"/>
          </a:xfrm>
          <a:solidFill>
            <a:srgbClr val="BBDB7E"/>
          </a:solidFill>
        </p:spPr>
        <p:txBody>
          <a:bodyPr numCol="1" spcCol="182880"/>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Checklist of Age-Friendly Features - Outdoor Spaces</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65188" marR="0" lvl="0" indent="-360363" algn="l">
              <a:lnSpc>
                <a:spcPct val="100000"/>
              </a:lnSpc>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Sidewalks, pathways and trails are well-maintained, cleared, non-slip and accessible.</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Sidewalks are continuous, with low curbs that accommodate wheelchairs and scooters.</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Snow removal is prompt and considerate of seniors (e.g.  Consideration is given to how snow is piled for those who need to get in and out of cars, and that seniors may be in wheelchairs or using scooters – particularly at major </a:t>
            </a:r>
            <a:r>
              <a:rPr lang="en-US" sz="1600" cap="none" dirty="0">
                <a:latin typeface="Calibri" panose="020F0502020204030204" pitchFamily="34" charset="0"/>
                <a:ea typeface="Calibri" panose="020F0502020204030204" pitchFamily="34" charset="0"/>
                <a:cs typeface="Times New Roman" panose="02020603050405020304" pitchFamily="18" charset="0"/>
              </a:rPr>
              <a:t>commercial intersections</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Parking lots are well-maintained and cleared of snow and ice.</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Streets are well-maintained.</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Rain (and Sun) shelters are available to support pedestrians.</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Public washrooms are accessible and can accommodate people with a variety of disabilities (accommodations include push buttons, wide doors, handrails, locks that are easy for those with arthritis to use) and are located at convenient locations with proper signage.</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Accessible benches (the appropriate height for seniors) are located along sidewalks, paths or trails and are spaced at regular intervals.</a:t>
            </a:r>
          </a:p>
          <a:p>
            <a:pPr marL="865188" marR="0" lvl="0" indent="-360363" algn="l">
              <a:spcBef>
                <a:spcPts val="0"/>
              </a:spcBef>
              <a:spcAft>
                <a:spcPts val="600"/>
              </a:spcAft>
              <a:buFont typeface="Symbol" panose="05050102010706020507" pitchFamily="18" charset="2"/>
              <a:buChar char=""/>
              <a:tabLst>
                <a:tab pos="6796088" algn="l"/>
              </a:tabLst>
            </a:pP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Safety and security:</a:t>
            </a:r>
          </a:p>
          <a:p>
            <a:pPr marL="1550988" lvl="1" indent="-360363">
              <a:spcBef>
                <a:spcPts val="0"/>
              </a:spcBef>
              <a:spcAft>
                <a:spcPts val="600"/>
              </a:spcAft>
              <a:buFont typeface="Symbol" panose="05050102010706020507" pitchFamily="18" charset="2"/>
              <a:buChar char=""/>
              <a:tabLst>
                <a:tab pos="6796088" algn="l"/>
              </a:tabLst>
            </a:pPr>
            <a:r>
              <a:rPr lang="en-US" sz="1400" cap="none"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Neighborhoods and trails are well-lit.</a:t>
            </a:r>
            <a:endParaRPr lang="en-US" sz="1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550988" lvl="1" indent="-360363">
              <a:spcBef>
                <a:spcPts val="0"/>
              </a:spcBef>
              <a:spcAft>
                <a:spcPts val="600"/>
              </a:spcAft>
              <a:buFont typeface="Symbol" panose="05050102010706020507" pitchFamily="18" charset="2"/>
              <a:buChar char=""/>
              <a:tabLst>
                <a:tab pos="6796088" algn="l"/>
              </a:tabLst>
            </a:pPr>
            <a:r>
              <a:rPr lang="en-US" sz="1400" dirty="0">
                <a:solidFill>
                  <a:schemeClr val="accent5">
                    <a:lumMod val="50000"/>
                  </a:schemeClr>
                </a:solidFill>
                <a:latin typeface="Calibri" panose="020F0502020204030204" pitchFamily="34" charset="0"/>
                <a:cs typeface="Times New Roman" panose="02020603050405020304" pitchFamily="18" charset="0"/>
              </a:rPr>
              <a:t>Traffic volumes are low and/or well-controlled.</a:t>
            </a:r>
            <a:endParaRPr lang="en-US" sz="2200" cap="none"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394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B9D31-9FA9-283E-08CE-FD30895A3126}"/>
              </a:ext>
            </a:extLst>
          </p:cNvPr>
          <p:cNvSpPr txBox="1"/>
          <p:nvPr/>
        </p:nvSpPr>
        <p:spPr>
          <a:xfrm>
            <a:off x="0" y="55244"/>
            <a:ext cx="8461828" cy="4924425"/>
          </a:xfrm>
          <a:prstGeom prst="rect">
            <a:avLst/>
          </a:prstGeom>
          <a:solidFill>
            <a:srgbClr val="BBDB7E"/>
          </a:solidFill>
        </p:spPr>
        <p:txBody>
          <a:bodyPr wrap="square" rtlCol="0">
            <a:spAutoFit/>
          </a:bodyPr>
          <a:lstStyle/>
          <a:p>
            <a:pPr>
              <a:lnSpc>
                <a:spcPct val="300000"/>
              </a:lnSpc>
            </a:pPr>
            <a:r>
              <a:rPr lang="en-US" sz="22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Suggestions for improving Age </a:t>
            </a:r>
            <a:r>
              <a:rPr lang="en-US" sz="2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F</a:t>
            </a:r>
            <a:r>
              <a:rPr lang="en-US" sz="22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riendliness</a:t>
            </a:r>
            <a:r>
              <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 .</a:t>
            </a:r>
          </a:p>
          <a:p>
            <a:pPr marL="287338" indent="-287338">
              <a:spcAft>
                <a:spcPts val="600"/>
              </a:spcAft>
            </a:pPr>
            <a:b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  </a:t>
            </a: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intergenerational outdoor activities to foster socialization between younger and older members of the community and assist those with mobility problems.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Set up indoor walking clubs for periods of poor weather conditions.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 Post signage indicating the location of public restrooms.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4. Provide good lighting throughout neighborhoods and on trails.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 Review and update town wide bylaws to incorporate age friendly aspects to all future projects.</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 Neighborhood safety audits to identify specific needs in each area.</a:t>
            </a:r>
            <a:b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7. Set up a 311-service line to report issues</a:t>
            </a:r>
          </a:p>
          <a:p>
            <a:pPr>
              <a:lnSpc>
                <a:spcPct val="300000"/>
              </a:lnSpc>
            </a:pPr>
            <a:endParaRPr lang="en-US" dirty="0">
              <a:solidFill>
                <a:schemeClr val="accent1">
                  <a:lumMod val="50000"/>
                </a:schemeClr>
              </a:solidFill>
            </a:endParaRPr>
          </a:p>
        </p:txBody>
      </p:sp>
      <p:pic>
        <p:nvPicPr>
          <p:cNvPr id="21" name="Picture Placeholder 20">
            <a:extLst>
              <a:ext uri="{FF2B5EF4-FFF2-40B4-BE49-F238E27FC236}">
                <a16:creationId xmlns:a16="http://schemas.microsoft.com/office/drawing/2014/main" id="{FA3F9481-7A2F-866B-C12D-751AA0121584}"/>
              </a:ext>
            </a:extLst>
          </p:cNvPr>
          <p:cNvPicPr preferRelativeResize="0">
            <a:picLocks noGrp="1"/>
          </p:cNvPicPr>
          <p:nvPr>
            <p:ph type="pic" sz="quarter" idx="13"/>
          </p:nvPr>
        </p:nvPicPr>
        <p:blipFill rotWithShape="1">
          <a:blip r:embed="rId2"/>
          <a:srcRect l="7337" t="20454" r="9933" b="14201"/>
          <a:stretch/>
        </p:blipFill>
        <p:spPr>
          <a:xfrm>
            <a:off x="5200357" y="4455886"/>
            <a:ext cx="6991643" cy="2402114"/>
          </a:xfrm>
        </p:spPr>
      </p:pic>
    </p:spTree>
    <p:extLst>
      <p:ext uri="{BB962C8B-B14F-4D97-AF65-F5344CB8AC3E}">
        <p14:creationId xmlns:p14="http://schemas.microsoft.com/office/powerpoint/2010/main" val="367869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023918-5B15-46DA-A971-E5746B7F4A9E}"/>
              </a:ext>
            </a:extLst>
          </p:cNvPr>
          <p:cNvPicPr preferRelativeResize="0">
            <a:picLocks noGrp="1"/>
          </p:cNvPicPr>
          <p:nvPr>
            <p:ph type="pic" sz="quarter" idx="13"/>
          </p:nvPr>
        </p:nvPicPr>
        <p:blipFill>
          <a:blip r:embed="rId2"/>
          <a:srcRect/>
          <a:stretch/>
        </p:blipFill>
        <p:spPr>
          <a:xfrm>
            <a:off x="6096000" y="1"/>
            <a:ext cx="6096000" cy="4441370"/>
          </a:xfrm>
        </p:spPr>
      </p:pic>
      <p:sp>
        <p:nvSpPr>
          <p:cNvPr id="3" name="Title 2">
            <a:extLst>
              <a:ext uri="{FF2B5EF4-FFF2-40B4-BE49-F238E27FC236}">
                <a16:creationId xmlns:a16="http://schemas.microsoft.com/office/drawing/2014/main" id="{91456B46-698E-5F02-8915-80B17CE500CC}"/>
              </a:ext>
            </a:extLst>
          </p:cNvPr>
          <p:cNvSpPr>
            <a:spLocks noGrp="1"/>
          </p:cNvSpPr>
          <p:nvPr>
            <p:ph type="title"/>
          </p:nvPr>
        </p:nvSpPr>
        <p:spPr>
          <a:xfrm>
            <a:off x="0" y="1417320"/>
            <a:ext cx="6096000" cy="3785616"/>
          </a:xfrm>
        </p:spPr>
        <p:txBody>
          <a:bodyPr lIns="457200" tIns="274320" rIns="182880"/>
          <a:lstStyle/>
          <a:p>
            <a:pPr algn="ctr"/>
            <a:r>
              <a:rPr lang="en-US" sz="1800" dirty="0"/>
              <a:t>Possible Age Friendly Project: </a:t>
            </a:r>
            <a:r>
              <a:rPr lang="en-US" sz="2400" dirty="0"/>
              <a:t>TOWN FIELD SIDEWALK</a:t>
            </a:r>
            <a:endParaRPr lang="en-US" dirty="0"/>
          </a:p>
        </p:txBody>
      </p:sp>
      <p:sp>
        <p:nvSpPr>
          <p:cNvPr id="4" name="Text Placeholder 3">
            <a:extLst>
              <a:ext uri="{FF2B5EF4-FFF2-40B4-BE49-F238E27FC236}">
                <a16:creationId xmlns:a16="http://schemas.microsoft.com/office/drawing/2014/main" id="{53605D96-0040-3339-457E-5B4579A55399}"/>
              </a:ext>
            </a:extLst>
          </p:cNvPr>
          <p:cNvSpPr>
            <a:spLocks noGrp="1"/>
          </p:cNvSpPr>
          <p:nvPr>
            <p:ph type="body" sz="quarter" idx="15"/>
          </p:nvPr>
        </p:nvSpPr>
        <p:spPr>
          <a:xfrm>
            <a:off x="0" y="2465397"/>
            <a:ext cx="4773168" cy="365760"/>
          </a:xfrm>
        </p:spPr>
        <p:txBody>
          <a:bodyPr/>
          <a:lstStyle/>
          <a:p>
            <a:pPr marL="914400" marR="0" lvl="2" indent="0">
              <a:spcBef>
                <a:spcPts val="0"/>
              </a:spcBef>
              <a:spcAft>
                <a:spcPts val="0"/>
              </a:spcAft>
              <a:buNone/>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Make the </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sidewalk outside the town field “Age Friendly</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This could be an example of how to do it well.  It could include making sure the sidewalk is appropriately smooth and maintained, make the sidewalk a circle to the senior center. It could be like a walking path for seniors (and strollers). Incorporate benches (with arms) and shade trees. Make is a direct link to Sr. Center </a:t>
            </a:r>
          </a:p>
          <a:p>
            <a:pPr marL="914400" marR="0" lvl="2" indent="0">
              <a:spcBef>
                <a:spcPts val="0"/>
              </a:spcBef>
              <a:spcAft>
                <a:spcPts val="0"/>
              </a:spcAft>
              <a:buNone/>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there are bathrooms). </a:t>
            </a:r>
          </a:p>
          <a:p>
            <a:pPr marL="68580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outdoor, tree, grass, sky&#10;&#10;Description automatically generated">
            <a:extLst>
              <a:ext uri="{FF2B5EF4-FFF2-40B4-BE49-F238E27FC236}">
                <a16:creationId xmlns:a16="http://schemas.microsoft.com/office/drawing/2014/main" id="{ABA1DFC3-0098-51A1-54A5-FCF9DC26AEBE}"/>
              </a:ext>
            </a:extLst>
          </p:cNvPr>
          <p:cNvPicPr>
            <a:picLocks noChangeAspect="1"/>
          </p:cNvPicPr>
          <p:nvPr/>
        </p:nvPicPr>
        <p:blipFill>
          <a:blip r:embed="rId3"/>
          <a:stretch>
            <a:fillRect/>
          </a:stretch>
        </p:blipFill>
        <p:spPr>
          <a:xfrm>
            <a:off x="6090458" y="4441370"/>
            <a:ext cx="6096000" cy="2485515"/>
          </a:xfrm>
          <a:prstGeom prst="rect">
            <a:avLst/>
          </a:prstGeom>
        </p:spPr>
      </p:pic>
    </p:spTree>
    <p:extLst>
      <p:ext uri="{BB962C8B-B14F-4D97-AF65-F5344CB8AC3E}">
        <p14:creationId xmlns:p14="http://schemas.microsoft.com/office/powerpoint/2010/main" val="68143507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uation-slideshow_Win32_dn_v5" id="{20DC2EC6-DD04-4A65-8E52-82B52D08F2E5}" vid="{9F656A09-4007-43D6-B439-549380010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15C3350-EADA-44A9-9465-BEA1ED10A772}">
  <ds:schemaRefs>
    <ds:schemaRef ds:uri="http://schemas.microsoft.com/sharepoint/v3/contenttype/forms"/>
  </ds:schemaRefs>
</ds:datastoreItem>
</file>

<file path=customXml/itemProps2.xml><?xml version="1.0" encoding="utf-8"?>
<ds:datastoreItem xmlns:ds="http://schemas.openxmlformats.org/officeDocument/2006/customXml" ds:itemID="{67CE2DFD-7CAC-41F8-8825-B55F11ED4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F06CF-5D2A-4F65-93C1-63EAED43CDC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{6804C769-287B-484D-978E-557E4C0253AE}tf01096055_win32</Template>
  <TotalTime>9281</TotalTime>
  <Words>839</Words>
  <Application>Microsoft Office PowerPoint</Application>
  <PresentationFormat>Widescreen</PresentationFormat>
  <Paragraphs>60</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Bierstadt</vt:lpstr>
      <vt:lpstr>Calibri</vt:lpstr>
      <vt:lpstr>Posterama</vt:lpstr>
      <vt:lpstr>Posterama Bold</vt:lpstr>
      <vt:lpstr>Symbol</vt:lpstr>
      <vt:lpstr>Times New Roman</vt:lpstr>
      <vt:lpstr>Office Theme</vt:lpstr>
      <vt:lpstr>PowerPoint Presentation</vt:lpstr>
      <vt:lpstr>Age Friendly Action Committee Outdoor Spaces  Goal –Establish a process to incorporate “age friendly” elements in Belmont outdoor spaces.   </vt:lpstr>
      <vt:lpstr>  Age Friendly, Outdoor Spaces  Approach/ process:   What we mean by age friendly- inclusive and easy access and participation for all ages from 0 – 100 for those walking and wheeling.  </vt:lpstr>
      <vt:lpstr>PowerPoint Presentation</vt:lpstr>
      <vt:lpstr>PowerPoint Presentation</vt:lpstr>
      <vt:lpstr>PowerPoint Presentation</vt:lpstr>
      <vt:lpstr>PowerPoint Presentation</vt:lpstr>
      <vt:lpstr>PowerPoint Presentation</vt:lpstr>
      <vt:lpstr>Possible Age Friendly Project: TOWN FIELD SIDEWALK</vt:lpstr>
      <vt:lpstr>Happy to Chat bench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Friendly Action Committee Outdoor Spaces Sub Committee  Goal – to establish a process for   incorporating “Age Friendly”   elements in Belmont     Outdoor spaces.</dc:title>
  <dc:creator>T F</dc:creator>
  <cp:lastModifiedBy>Ryan, Christopher</cp:lastModifiedBy>
  <cp:revision>17</cp:revision>
  <cp:lastPrinted>2023-10-30T20:45:48Z</cp:lastPrinted>
  <dcterms:created xsi:type="dcterms:W3CDTF">2023-06-05T14:10:54Z</dcterms:created>
  <dcterms:modified xsi:type="dcterms:W3CDTF">2023-12-21T13:42:04Z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