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ibre Franklin"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99" autoAdjust="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48456568e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f4845656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48456568e_0_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f48456568e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48456568e_0_11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f48456568e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48456568e_0_12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f48456568e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48456568e_0_36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f48456568e_0_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48456568e_0_19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f48456568e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48456568e_0_3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f48456568e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48456568e_0_38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f48456568e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48456568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48456568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mahockey.org/page/show/748314-district-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usahocke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4278311"/>
            <a:ext cx="9144000" cy="8652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Google Shape;55;p13"/>
          <p:cNvSpPr/>
          <p:nvPr/>
        </p:nvSpPr>
        <p:spPr>
          <a:xfrm>
            <a:off x="7601" y="0"/>
            <a:ext cx="9144000" cy="1071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 name="Google Shape;56;p13"/>
          <p:cNvSpPr txBox="1">
            <a:spLocks noGrp="1"/>
          </p:cNvSpPr>
          <p:nvPr>
            <p:ph type="ctrTitle"/>
          </p:nvPr>
        </p:nvSpPr>
        <p:spPr>
          <a:xfrm>
            <a:off x="311647" y="307462"/>
            <a:ext cx="8260800" cy="534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 sz="4800" b="1" dirty="0">
                <a:solidFill>
                  <a:schemeClr val="lt1"/>
                </a:solidFill>
                <a:latin typeface="Libre Franklin" pitchFamily="2" charset="0"/>
                <a:ea typeface="Impact"/>
                <a:cs typeface="Impact"/>
                <a:sym typeface="Impact"/>
              </a:rPr>
              <a:t>BYHA UPDATE </a:t>
            </a:r>
            <a:endParaRPr sz="4800" b="1" dirty="0">
              <a:solidFill>
                <a:schemeClr val="lt1"/>
              </a:solidFill>
              <a:latin typeface="Libre Franklin" pitchFamily="2" charset="0"/>
              <a:ea typeface="Impact"/>
              <a:cs typeface="Impact"/>
              <a:sym typeface="Impact"/>
            </a:endParaRPr>
          </a:p>
        </p:txBody>
      </p:sp>
      <p:sp>
        <p:nvSpPr>
          <p:cNvPr id="57" name="Google Shape;57;p13"/>
          <p:cNvSpPr txBox="1"/>
          <p:nvPr/>
        </p:nvSpPr>
        <p:spPr>
          <a:xfrm>
            <a:off x="126125" y="1071600"/>
            <a:ext cx="8819700" cy="305465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endParaRPr dirty="0"/>
          </a:p>
          <a:p>
            <a:pPr marL="514350" marR="0" lvl="0" indent="-457200" algn="l" rtl="0">
              <a:lnSpc>
                <a:spcPct val="115000"/>
              </a:lnSpc>
              <a:spcBef>
                <a:spcPts val="0"/>
              </a:spcBef>
              <a:spcAft>
                <a:spcPts val="0"/>
              </a:spcAft>
              <a:buClr>
                <a:srgbClr val="000000"/>
              </a:buClr>
              <a:buSzPts val="1700"/>
              <a:buFont typeface="Arial"/>
              <a:buAutoNum type="arabicPeriod"/>
            </a:pPr>
            <a:r>
              <a:rPr lang="en" sz="2500" dirty="0">
                <a:solidFill>
                  <a:srgbClr val="20124D"/>
                </a:solidFill>
                <a:latin typeface="Libre Franklin"/>
                <a:ea typeface="Libre Franklin"/>
                <a:cs typeface="Libre Franklin"/>
                <a:sym typeface="Libre Franklin"/>
              </a:rPr>
              <a:t>Thank You</a:t>
            </a:r>
            <a:endParaRPr sz="1300" dirty="0"/>
          </a:p>
          <a:p>
            <a:pPr marL="514350" marR="0" lvl="0" indent="-457200" algn="l" rtl="0">
              <a:lnSpc>
                <a:spcPct val="115000"/>
              </a:lnSpc>
              <a:spcBef>
                <a:spcPts val="0"/>
              </a:spcBef>
              <a:spcAft>
                <a:spcPts val="0"/>
              </a:spcAft>
              <a:buClr>
                <a:srgbClr val="000000"/>
              </a:buClr>
              <a:buSzPts val="1700"/>
              <a:buFont typeface="Arial"/>
              <a:buAutoNum type="arabicPeriod"/>
            </a:pPr>
            <a:r>
              <a:rPr lang="en" sz="2500" dirty="0">
                <a:solidFill>
                  <a:srgbClr val="20124D"/>
                </a:solidFill>
                <a:latin typeface="Libre Franklin"/>
                <a:ea typeface="Libre Franklin"/>
                <a:cs typeface="Libre Franklin"/>
                <a:sym typeface="Libre Franklin"/>
              </a:rPr>
              <a:t>What Is BYHA?</a:t>
            </a:r>
            <a:endParaRPr sz="1300" dirty="0"/>
          </a:p>
          <a:p>
            <a:pPr marL="457200" lvl="0" indent="-342900" algn="l" rtl="0">
              <a:lnSpc>
                <a:spcPct val="115000"/>
              </a:lnSpc>
              <a:spcBef>
                <a:spcPts val="0"/>
              </a:spcBef>
              <a:spcAft>
                <a:spcPts val="0"/>
              </a:spcAft>
              <a:buSzPts val="1800"/>
              <a:buFont typeface="Libre Franklin"/>
              <a:buAutoNum type="arabicPeriod"/>
            </a:pPr>
            <a:r>
              <a:rPr lang="en" sz="2500" dirty="0">
                <a:solidFill>
                  <a:schemeClr val="dk1"/>
                </a:solidFill>
                <a:latin typeface="Libre Franklin"/>
                <a:ea typeface="Libre Franklin"/>
                <a:cs typeface="Libre Franklin"/>
                <a:sym typeface="Libre Franklin"/>
              </a:rPr>
              <a:t> What is our role in the new rink?</a:t>
            </a:r>
            <a:endParaRPr sz="2500" dirty="0">
              <a:solidFill>
                <a:schemeClr val="dk1"/>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20124D"/>
              </a:buClr>
              <a:buSzPts val="1700"/>
              <a:buFont typeface="Libre Franklin"/>
              <a:buAutoNum type="arabicPeriod"/>
            </a:pPr>
            <a:r>
              <a:rPr lang="en" sz="2500" dirty="0">
                <a:solidFill>
                  <a:schemeClr val="dk1"/>
                </a:solidFill>
                <a:latin typeface="Libre Franklin"/>
                <a:ea typeface="Libre Franklin"/>
                <a:cs typeface="Libre Franklin"/>
                <a:sym typeface="Libre Franklin"/>
              </a:rPr>
              <a:t> Our View and Perspective</a:t>
            </a:r>
            <a:endParaRPr sz="2500" dirty="0">
              <a:solidFill>
                <a:srgbClr val="20124D"/>
              </a:solidFill>
              <a:latin typeface="Libre Franklin"/>
              <a:ea typeface="Libre Franklin"/>
              <a:cs typeface="Libre Franklin"/>
              <a:sym typeface="Libre Franklin"/>
            </a:endParaRPr>
          </a:p>
          <a:p>
            <a:pPr marL="514350" marR="0" lvl="0" indent="-457200" algn="l" rtl="0">
              <a:lnSpc>
                <a:spcPct val="115000"/>
              </a:lnSpc>
              <a:spcBef>
                <a:spcPts val="0"/>
              </a:spcBef>
              <a:spcAft>
                <a:spcPts val="0"/>
              </a:spcAft>
              <a:buClr>
                <a:srgbClr val="000000"/>
              </a:buClr>
              <a:buSzPts val="1700"/>
              <a:buFont typeface="Arial"/>
              <a:buAutoNum type="arabicPeriod"/>
            </a:pPr>
            <a:r>
              <a:rPr lang="en" sz="2500" dirty="0">
                <a:solidFill>
                  <a:srgbClr val="20124D"/>
                </a:solidFill>
                <a:latin typeface="Libre Franklin"/>
                <a:ea typeface="Libre Franklin"/>
                <a:cs typeface="Libre Franklin"/>
                <a:sym typeface="Libre Franklin"/>
              </a:rPr>
              <a:t>Fundraising and Awareness Campaign</a:t>
            </a:r>
            <a:endParaRPr sz="1300" dirty="0"/>
          </a:p>
          <a:p>
            <a:pPr marL="514350" marR="0" lvl="0" indent="-457200" algn="l" rtl="0">
              <a:lnSpc>
                <a:spcPct val="115000"/>
              </a:lnSpc>
              <a:spcBef>
                <a:spcPts val="0"/>
              </a:spcBef>
              <a:spcAft>
                <a:spcPts val="0"/>
              </a:spcAft>
              <a:buClr>
                <a:srgbClr val="000000"/>
              </a:buClr>
              <a:buSzPts val="1700"/>
              <a:buFont typeface="Arial"/>
              <a:buAutoNum type="arabicPeriod"/>
            </a:pPr>
            <a:r>
              <a:rPr lang="en" sz="2500" dirty="0">
                <a:solidFill>
                  <a:srgbClr val="20124D"/>
                </a:solidFill>
                <a:latin typeface="Libre Franklin"/>
                <a:ea typeface="Libre Franklin"/>
                <a:cs typeface="Libre Franklin"/>
                <a:sym typeface="Libre Franklin"/>
              </a:rPr>
              <a:t>Additional Community Cost Considerations</a:t>
            </a:r>
            <a:endParaRPr sz="2500" b="0" i="0" u="none" strike="noStrike" cap="none" dirty="0">
              <a:solidFill>
                <a:srgbClr val="20124D"/>
              </a:solidFill>
              <a:latin typeface="Libre Franklin"/>
              <a:ea typeface="Libre Franklin"/>
              <a:cs typeface="Libre Franklin"/>
              <a:sym typeface="Libre Franklin"/>
            </a:endParaRPr>
          </a:p>
        </p:txBody>
      </p:sp>
      <p:sp>
        <p:nvSpPr>
          <p:cNvPr id="58" name="Google Shape;58;p13"/>
          <p:cNvSpPr txBox="1"/>
          <p:nvPr/>
        </p:nvSpPr>
        <p:spPr>
          <a:xfrm>
            <a:off x="126125" y="431689"/>
            <a:ext cx="9144000" cy="6156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lt1"/>
              </a:solidFill>
              <a:latin typeface="Arial"/>
              <a:ea typeface="Arial"/>
              <a:cs typeface="Arial"/>
              <a:sym typeface="Arial"/>
            </a:endParaRPr>
          </a:p>
        </p:txBody>
      </p:sp>
      <p:sp>
        <p:nvSpPr>
          <p:cNvPr id="59" name="Google Shape;59;p13"/>
          <p:cNvSpPr txBox="1">
            <a:spLocks noGrp="1"/>
          </p:cNvSpPr>
          <p:nvPr>
            <p:ph type="subTitle" idx="1"/>
          </p:nvPr>
        </p:nvSpPr>
        <p:spPr>
          <a:xfrm>
            <a:off x="1738382" y="4356243"/>
            <a:ext cx="7226100" cy="632700"/>
          </a:xfrm>
          <a:prstGeom prst="rect">
            <a:avLst/>
          </a:prstGeom>
          <a:noFill/>
          <a:ln>
            <a:noFill/>
          </a:ln>
        </p:spPr>
        <p:txBody>
          <a:bodyPr spcFirstLastPara="1" wrap="square" lIns="91425" tIns="91425" rIns="91425" bIns="91425" anchor="t" anchorCtr="0">
            <a:normAutofit fontScale="47500" lnSpcReduction="10000"/>
          </a:bodyPr>
          <a:lstStyle/>
          <a:p>
            <a:pPr marL="0" lvl="0" indent="0" algn="ctr" rtl="0">
              <a:lnSpc>
                <a:spcPct val="115000"/>
              </a:lnSpc>
              <a:spcBef>
                <a:spcPts val="0"/>
              </a:spcBef>
              <a:spcAft>
                <a:spcPts val="0"/>
              </a:spcAft>
              <a:buSzPct val="108108"/>
              <a:buNone/>
            </a:pPr>
            <a:r>
              <a:rPr lang="en">
                <a:solidFill>
                  <a:schemeClr val="lt1"/>
                </a:solidFill>
                <a:latin typeface="Libre Franklin"/>
                <a:ea typeface="Libre Franklin"/>
                <a:cs typeface="Libre Franklin"/>
                <a:sym typeface="Libre Franklin"/>
              </a:rPr>
              <a:t>Scan to learn more and get involved!</a:t>
            </a:r>
            <a:endParaRPr dirty="0">
              <a:solidFill>
                <a:schemeClr val="lt1"/>
              </a:solidFill>
              <a:latin typeface="Libre Franklin"/>
              <a:ea typeface="Libre Franklin"/>
              <a:cs typeface="Libre Franklin"/>
              <a:sym typeface="Libre Franklin"/>
            </a:endParaRPr>
          </a:p>
          <a:p>
            <a:pPr marL="0" lvl="0" indent="0" algn="ctr" rtl="0">
              <a:lnSpc>
                <a:spcPct val="115000"/>
              </a:lnSpc>
              <a:spcBef>
                <a:spcPts val="0"/>
              </a:spcBef>
              <a:spcAft>
                <a:spcPts val="0"/>
              </a:spcAft>
              <a:buSzPct val="104380"/>
              <a:buNone/>
            </a:pPr>
            <a:r>
              <a:rPr lang="en" sz="2900">
                <a:solidFill>
                  <a:schemeClr val="lt1"/>
                </a:solidFill>
                <a:latin typeface="Libre Franklin"/>
                <a:ea typeface="Libre Franklin"/>
                <a:cs typeface="Libre Franklin"/>
                <a:sym typeface="Libre Franklin"/>
              </a:rPr>
              <a:t>or visit www.belmontrink.com</a:t>
            </a:r>
            <a:r>
              <a:rPr lang="en">
                <a:solidFill>
                  <a:schemeClr val="lt1"/>
                </a:solidFill>
                <a:latin typeface="Libre Franklin"/>
                <a:ea typeface="Libre Franklin"/>
                <a:cs typeface="Libre Franklin"/>
                <a:sym typeface="Libre Franklin"/>
              </a:rPr>
              <a:t> </a:t>
            </a:r>
            <a:endParaRPr dirty="0">
              <a:solidFill>
                <a:schemeClr val="lt1"/>
              </a:solidFill>
              <a:latin typeface="Libre Franklin"/>
              <a:ea typeface="Libre Franklin"/>
              <a:cs typeface="Libre Franklin"/>
              <a:sym typeface="Libre Franklin"/>
            </a:endParaRPr>
          </a:p>
        </p:txBody>
      </p:sp>
      <p:pic>
        <p:nvPicPr>
          <p:cNvPr id="60" name="Google Shape;60;p13"/>
          <p:cNvPicPr preferRelativeResize="0"/>
          <p:nvPr/>
        </p:nvPicPr>
        <p:blipFill rotWithShape="1">
          <a:blip r:embed="rId3">
            <a:alphaModFix/>
          </a:blip>
          <a:srcRect b="22124"/>
          <a:stretch/>
        </p:blipFill>
        <p:spPr>
          <a:xfrm>
            <a:off x="214794" y="4338997"/>
            <a:ext cx="1512795" cy="667292"/>
          </a:xfrm>
          <a:prstGeom prst="rect">
            <a:avLst/>
          </a:prstGeom>
          <a:noFill/>
          <a:ln>
            <a:noFill/>
          </a:ln>
        </p:spPr>
      </p:pic>
      <p:pic>
        <p:nvPicPr>
          <p:cNvPr id="61" name="Google Shape;61;p13"/>
          <p:cNvPicPr preferRelativeResize="0"/>
          <p:nvPr/>
        </p:nvPicPr>
        <p:blipFill rotWithShape="1">
          <a:blip r:embed="rId4">
            <a:alphaModFix/>
          </a:blip>
          <a:srcRect l="-336063" t="9877" r="350218"/>
          <a:stretch/>
        </p:blipFill>
        <p:spPr>
          <a:xfrm>
            <a:off x="446000" y="1302129"/>
            <a:ext cx="1680150" cy="1269625"/>
          </a:xfrm>
          <a:prstGeom prst="rect">
            <a:avLst/>
          </a:prstGeom>
          <a:noFill/>
          <a:ln>
            <a:noFill/>
          </a:ln>
        </p:spPr>
      </p:pic>
      <p:pic>
        <p:nvPicPr>
          <p:cNvPr id="62" name="Google Shape;62;p13"/>
          <p:cNvPicPr preferRelativeResize="0"/>
          <p:nvPr/>
        </p:nvPicPr>
        <p:blipFill rotWithShape="1">
          <a:blip r:embed="rId4">
            <a:alphaModFix/>
          </a:blip>
          <a:srcRect l="6215" t="9877" r="7940"/>
          <a:stretch/>
        </p:blipFill>
        <p:spPr>
          <a:xfrm>
            <a:off x="7144327" y="1302125"/>
            <a:ext cx="1428117" cy="169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0" y="0"/>
            <a:ext cx="9144000" cy="9276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8" name="Google Shape;68;p14"/>
          <p:cNvSpPr/>
          <p:nvPr/>
        </p:nvSpPr>
        <p:spPr>
          <a:xfrm>
            <a:off x="35347" y="5037801"/>
            <a:ext cx="9144000" cy="105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14"/>
          <p:cNvSpPr/>
          <p:nvPr/>
        </p:nvSpPr>
        <p:spPr>
          <a:xfrm>
            <a:off x="7601" y="933430"/>
            <a:ext cx="9144000" cy="1380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14"/>
          <p:cNvSpPr txBox="1"/>
          <p:nvPr/>
        </p:nvSpPr>
        <p:spPr>
          <a:xfrm>
            <a:off x="198176" y="1077418"/>
            <a:ext cx="8747700" cy="3785621"/>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1000"/>
              </a:spcBef>
              <a:spcAft>
                <a:spcPts val="0"/>
              </a:spcAft>
              <a:buNone/>
            </a:pPr>
            <a:endParaRPr sz="1900" dirty="0">
              <a:solidFill>
                <a:schemeClr val="dk1"/>
              </a:solidFill>
              <a:latin typeface="Libre Franklin"/>
              <a:ea typeface="Libre Franklin"/>
              <a:cs typeface="Libre Franklin"/>
              <a:sym typeface="Libre Franklin"/>
            </a:endParaRPr>
          </a:p>
          <a:p>
            <a:pPr marL="457200" marR="0" lvl="0" indent="-349250" algn="l" rtl="0">
              <a:lnSpc>
                <a:spcPct val="100000"/>
              </a:lnSpc>
              <a:spcBef>
                <a:spcPts val="1000"/>
              </a:spcBef>
              <a:spcAft>
                <a:spcPts val="0"/>
              </a:spcAft>
              <a:buClr>
                <a:schemeClr val="dk1"/>
              </a:buClr>
              <a:buSzPts val="1900"/>
              <a:buFont typeface="Libre Franklin"/>
              <a:buChar char="●"/>
            </a:pPr>
            <a:r>
              <a:rPr lang="en" sz="1900" dirty="0">
                <a:solidFill>
                  <a:schemeClr val="dk1"/>
                </a:solidFill>
                <a:latin typeface="Libre Franklin" pitchFamily="2" charset="0"/>
                <a:ea typeface="Libre Franklin"/>
                <a:cs typeface="Libre Franklin"/>
                <a:sym typeface="Libre Franklin"/>
              </a:rPr>
              <a:t>Established in 1975, Belmont Youth Hockey Association  is dedicated to the character development of Belmont youth through teaching, coaching, and playing ice hockey. </a:t>
            </a:r>
            <a:endParaRPr sz="1900" dirty="0">
              <a:solidFill>
                <a:schemeClr val="dk1"/>
              </a:solidFill>
              <a:latin typeface="Libre Franklin" pitchFamily="2" charset="0"/>
              <a:ea typeface="Libre Franklin"/>
              <a:cs typeface="Libre Franklin"/>
              <a:sym typeface="Libre Franklin"/>
            </a:endParaRPr>
          </a:p>
          <a:p>
            <a:pPr marL="457200" lvl="0" indent="-400050" algn="l" rtl="0">
              <a:lnSpc>
                <a:spcPct val="100000"/>
              </a:lnSpc>
              <a:spcBef>
                <a:spcPts val="0"/>
              </a:spcBef>
              <a:spcAft>
                <a:spcPts val="0"/>
              </a:spcAft>
              <a:buClr>
                <a:schemeClr val="dk1"/>
              </a:buClr>
              <a:buSzPts val="2700"/>
              <a:buFont typeface="Libre Franklin"/>
              <a:buChar char="●"/>
            </a:pPr>
            <a:r>
              <a:rPr lang="en" sz="1900" dirty="0">
                <a:solidFill>
                  <a:schemeClr val="dk1"/>
                </a:solidFill>
                <a:latin typeface="Libre Franklin" pitchFamily="2" charset="0"/>
                <a:ea typeface="Libre Franklin"/>
                <a:cs typeface="Libre Franklin"/>
                <a:sym typeface="Libre Franklin"/>
              </a:rPr>
              <a:t>Our organization is managed by a volunteer board of directors and operated by a group of more than 50 volunteer coaches.   We offer programs for children between the ages of 3 and 19 and we are a member of </a:t>
            </a:r>
            <a:r>
              <a:rPr lang="en" sz="1900" u="sng" dirty="0">
                <a:solidFill>
                  <a:schemeClr val="hlink"/>
                </a:solidFill>
                <a:latin typeface="Libre Franklin" pitchFamily="2" charset="0"/>
                <a:ea typeface="Libre Franklin"/>
                <a:cs typeface="Libre Franklin"/>
                <a:sym typeface="Libre Franklin"/>
                <a:hlinkClick r:id="rId3"/>
              </a:rPr>
              <a:t>Massachusetts Hockey’s District 9</a:t>
            </a:r>
            <a:r>
              <a:rPr lang="en" sz="1900" dirty="0">
                <a:solidFill>
                  <a:schemeClr val="dk1"/>
                </a:solidFill>
                <a:latin typeface="Libre Franklin" pitchFamily="2" charset="0"/>
                <a:ea typeface="Libre Franklin"/>
                <a:cs typeface="Libre Franklin"/>
                <a:sym typeface="Libre Franklin"/>
              </a:rPr>
              <a:t> and</a:t>
            </a:r>
            <a:r>
              <a:rPr lang="en" sz="1900" u="sng" dirty="0">
                <a:solidFill>
                  <a:schemeClr val="hlink"/>
                </a:solidFill>
                <a:latin typeface="Libre Franklin" pitchFamily="2" charset="0"/>
                <a:ea typeface="Libre Franklin"/>
                <a:cs typeface="Libre Franklin"/>
                <a:sym typeface="Libre Franklin"/>
                <a:hlinkClick r:id="rId4"/>
              </a:rPr>
              <a:t> USA Hockey</a:t>
            </a:r>
            <a:endParaRPr sz="1900" u="sng" dirty="0">
              <a:solidFill>
                <a:schemeClr val="hlink"/>
              </a:solidFill>
              <a:latin typeface="Libre Franklin" pitchFamily="2" charset="0"/>
              <a:ea typeface="Libre Franklin"/>
              <a:cs typeface="Libre Franklin"/>
              <a:sym typeface="Libre Franklin"/>
            </a:endParaRPr>
          </a:p>
          <a:p>
            <a:pPr marL="457200" lvl="0" indent="-400050" algn="l" rtl="0">
              <a:lnSpc>
                <a:spcPct val="100000"/>
              </a:lnSpc>
              <a:spcBef>
                <a:spcPts val="0"/>
              </a:spcBef>
              <a:spcAft>
                <a:spcPts val="0"/>
              </a:spcAft>
              <a:buClr>
                <a:schemeClr val="dk1"/>
              </a:buClr>
              <a:buSzPts val="2700"/>
              <a:buFont typeface="Libre Franklin"/>
              <a:buChar char="●"/>
            </a:pPr>
            <a:r>
              <a:rPr lang="en" sz="1900" dirty="0">
                <a:solidFill>
                  <a:schemeClr val="dk1"/>
                </a:solidFill>
                <a:highlight>
                  <a:srgbClr val="FFFFFF"/>
                </a:highlight>
                <a:latin typeface="Libre Franklin" pitchFamily="2" charset="0"/>
              </a:rPr>
              <a:t>The BYHA girls’ program is one of the fastest growing programs in the state. </a:t>
            </a:r>
            <a:endParaRPr sz="1900" dirty="0">
              <a:solidFill>
                <a:schemeClr val="dk1"/>
              </a:solidFill>
              <a:highlight>
                <a:srgbClr val="FFFFFF"/>
              </a:highlight>
              <a:latin typeface="Libre Franklin" pitchFamily="2" charset="0"/>
            </a:endParaRPr>
          </a:p>
          <a:p>
            <a:pPr marL="457200" marR="0" lvl="0" indent="0" algn="l" rtl="0">
              <a:lnSpc>
                <a:spcPct val="100000"/>
              </a:lnSpc>
              <a:spcBef>
                <a:spcPts val="1000"/>
              </a:spcBef>
              <a:spcAft>
                <a:spcPts val="0"/>
              </a:spcAft>
              <a:buNone/>
            </a:pPr>
            <a:endParaRPr sz="1900" dirty="0">
              <a:solidFill>
                <a:schemeClr val="dk1"/>
              </a:solidFill>
              <a:latin typeface="Libre Franklin"/>
              <a:ea typeface="Libre Franklin"/>
              <a:cs typeface="Libre Franklin"/>
              <a:sym typeface="Libre Franklin"/>
            </a:endParaRPr>
          </a:p>
        </p:txBody>
      </p:sp>
      <p:sp>
        <p:nvSpPr>
          <p:cNvPr id="71" name="Google Shape;71;p14"/>
          <p:cNvSpPr txBox="1"/>
          <p:nvPr/>
        </p:nvSpPr>
        <p:spPr>
          <a:xfrm>
            <a:off x="447882" y="120464"/>
            <a:ext cx="8248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 sz="4800" b="1" dirty="0">
                <a:solidFill>
                  <a:schemeClr val="lt1"/>
                </a:solidFill>
              </a:rPr>
              <a:t>What is BYHA?</a:t>
            </a:r>
            <a:endParaRPr sz="4800" b="1"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0" y="0"/>
            <a:ext cx="9144000" cy="9276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7" name="Google Shape;77;p15"/>
          <p:cNvSpPr/>
          <p:nvPr/>
        </p:nvSpPr>
        <p:spPr>
          <a:xfrm>
            <a:off x="35347" y="5037801"/>
            <a:ext cx="9144000" cy="105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 name="Google Shape;78;p15"/>
          <p:cNvSpPr/>
          <p:nvPr/>
        </p:nvSpPr>
        <p:spPr>
          <a:xfrm>
            <a:off x="7601" y="933430"/>
            <a:ext cx="9144000" cy="1380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9" name="Google Shape;79;p15"/>
          <p:cNvSpPr txBox="1"/>
          <p:nvPr/>
        </p:nvSpPr>
        <p:spPr>
          <a:xfrm>
            <a:off x="198176" y="1077418"/>
            <a:ext cx="8747700" cy="3806140"/>
          </a:xfrm>
          <a:prstGeom prst="rect">
            <a:avLst/>
          </a:prstGeom>
          <a:noFill/>
          <a:ln>
            <a:noFill/>
          </a:ln>
        </p:spPr>
        <p:txBody>
          <a:bodyPr spcFirstLastPara="1" wrap="square" lIns="91425" tIns="91425" rIns="91425" bIns="91425" anchor="t" anchorCtr="0">
            <a:spAutoFit/>
          </a:bodyPr>
          <a:lstStyle/>
          <a:p>
            <a:pPr marL="457200" lvl="0" indent="-400050" algn="l" rtl="0">
              <a:lnSpc>
                <a:spcPct val="100000"/>
              </a:lnSpc>
              <a:spcBef>
                <a:spcPts val="0"/>
              </a:spcBef>
              <a:spcAft>
                <a:spcPts val="0"/>
              </a:spcAft>
              <a:buClr>
                <a:schemeClr val="dk1"/>
              </a:buClr>
              <a:buSzPts val="2700"/>
              <a:buFont typeface="Libre Franklin"/>
              <a:buChar char="●"/>
            </a:pPr>
            <a:r>
              <a:rPr lang="en" sz="1900" dirty="0">
                <a:solidFill>
                  <a:schemeClr val="dk1"/>
                </a:solidFill>
                <a:highlight>
                  <a:srgbClr val="FFFFFF"/>
                </a:highlight>
                <a:latin typeface="Libre Franklin"/>
                <a:ea typeface="Libre Franklin"/>
                <a:cs typeface="Libre Franklin"/>
                <a:sym typeface="Libre Franklin"/>
              </a:rPr>
              <a:t>BYHA is a pipeline to the High School programs.  There are currently four Belmont High School Hockey Programs, growing from two over the last 25 years. In the last year, the programs have placed or won state championships.</a:t>
            </a:r>
            <a:endParaRPr sz="1900" dirty="0">
              <a:solidFill>
                <a:schemeClr val="dk1"/>
              </a:solidFill>
              <a:highlight>
                <a:srgbClr val="FFFFFF"/>
              </a:highlight>
              <a:latin typeface="Libre Franklin"/>
              <a:ea typeface="Libre Franklin"/>
              <a:cs typeface="Libre Franklin"/>
              <a:sym typeface="Libre Franklin"/>
            </a:endParaRPr>
          </a:p>
          <a:p>
            <a:pPr marL="457200" lvl="0" indent="0" algn="l" rtl="0">
              <a:lnSpc>
                <a:spcPct val="100000"/>
              </a:lnSpc>
              <a:spcBef>
                <a:spcPts val="0"/>
              </a:spcBef>
              <a:spcAft>
                <a:spcPts val="0"/>
              </a:spcAft>
              <a:buNone/>
            </a:pPr>
            <a:endParaRPr sz="1900" dirty="0">
              <a:solidFill>
                <a:schemeClr val="dk1"/>
              </a:solidFill>
              <a:highlight>
                <a:srgbClr val="FFFFFF"/>
              </a:highlight>
              <a:latin typeface="Libre Franklin"/>
              <a:ea typeface="Libre Franklin"/>
              <a:cs typeface="Libre Franklin"/>
              <a:sym typeface="Libre Franklin"/>
            </a:endParaRPr>
          </a:p>
          <a:p>
            <a:pPr marL="457200" lvl="0" indent="-400050" algn="l" rtl="0">
              <a:lnSpc>
                <a:spcPct val="100000"/>
              </a:lnSpc>
              <a:spcBef>
                <a:spcPts val="0"/>
              </a:spcBef>
              <a:spcAft>
                <a:spcPts val="0"/>
              </a:spcAft>
              <a:buClr>
                <a:schemeClr val="dk1"/>
              </a:buClr>
              <a:buSzPts val="2700"/>
              <a:buFont typeface="Libre Franklin"/>
              <a:buChar char="●"/>
            </a:pPr>
            <a:r>
              <a:rPr lang="en" sz="1900" dirty="0">
                <a:solidFill>
                  <a:schemeClr val="dk1"/>
                </a:solidFill>
                <a:highlight>
                  <a:srgbClr val="FFFFFF"/>
                </a:highlight>
                <a:latin typeface="Libre Franklin"/>
                <a:ea typeface="Libre Franklin"/>
                <a:cs typeface="Libre Franklin"/>
                <a:sym typeface="Libre Franklin"/>
              </a:rPr>
              <a:t>Waitlist at several learn to play and skate levels and our girls and coed programs continue to grow at multiple levels. For the upcoming season 2022-2023, we have more teams than ever before at the travel level.  </a:t>
            </a:r>
            <a:endParaRPr sz="1900" dirty="0">
              <a:solidFill>
                <a:schemeClr val="dk1"/>
              </a:solidFill>
              <a:highlight>
                <a:srgbClr val="FFFFFF"/>
              </a:highlight>
              <a:latin typeface="Libre Franklin"/>
              <a:ea typeface="Libre Franklin"/>
              <a:cs typeface="Libre Franklin"/>
              <a:sym typeface="Libre Franklin"/>
            </a:endParaRPr>
          </a:p>
          <a:p>
            <a:pPr marL="457200" lvl="0" indent="0" algn="l" rtl="0">
              <a:lnSpc>
                <a:spcPct val="100000"/>
              </a:lnSpc>
              <a:spcBef>
                <a:spcPts val="0"/>
              </a:spcBef>
              <a:spcAft>
                <a:spcPts val="0"/>
              </a:spcAft>
              <a:buNone/>
            </a:pPr>
            <a:endParaRPr sz="1900" dirty="0">
              <a:solidFill>
                <a:schemeClr val="dk1"/>
              </a:solidFill>
              <a:highlight>
                <a:srgbClr val="FFFFFF"/>
              </a:highlight>
              <a:latin typeface="Libre Franklin"/>
              <a:ea typeface="Libre Franklin"/>
              <a:cs typeface="Libre Franklin"/>
              <a:sym typeface="Libre Franklin"/>
            </a:endParaRPr>
          </a:p>
          <a:p>
            <a:pPr marL="457200" lvl="0" indent="-387350" algn="l" rtl="0">
              <a:lnSpc>
                <a:spcPct val="100000"/>
              </a:lnSpc>
              <a:spcBef>
                <a:spcPts val="0"/>
              </a:spcBef>
              <a:spcAft>
                <a:spcPts val="0"/>
              </a:spcAft>
              <a:buClr>
                <a:schemeClr val="dk1"/>
              </a:buClr>
              <a:buSzPts val="2500"/>
              <a:buFont typeface="Libre Franklin"/>
              <a:buChar char="●"/>
            </a:pPr>
            <a:r>
              <a:rPr lang="en" sz="1900" dirty="0">
                <a:solidFill>
                  <a:schemeClr val="dk1"/>
                </a:solidFill>
                <a:highlight>
                  <a:srgbClr val="FFFFFF"/>
                </a:highlight>
                <a:latin typeface="Libre Franklin"/>
                <a:ea typeface="Libre Franklin"/>
                <a:cs typeface="Libre Franklin"/>
                <a:sym typeface="Libre Franklin"/>
              </a:rPr>
              <a:t>The number of players who will participate in BYHA this season has already surpassed last year’s total and is closing in on </a:t>
            </a:r>
            <a:r>
              <a:rPr lang="en" sz="1900" b="1" dirty="0">
                <a:solidFill>
                  <a:schemeClr val="dk1"/>
                </a:solidFill>
                <a:highlight>
                  <a:srgbClr val="FFFFFF"/>
                </a:highlight>
                <a:latin typeface="Libre Franklin"/>
                <a:ea typeface="Libre Franklin"/>
                <a:cs typeface="Libre Franklin"/>
                <a:sym typeface="Libre Franklin"/>
              </a:rPr>
              <a:t>500 </a:t>
            </a:r>
            <a:r>
              <a:rPr lang="en" sz="1900" dirty="0">
                <a:solidFill>
                  <a:schemeClr val="dk1"/>
                </a:solidFill>
                <a:highlight>
                  <a:srgbClr val="FFFFFF"/>
                </a:highlight>
                <a:latin typeface="Libre Franklin"/>
                <a:ea typeface="Libre Franklin"/>
                <a:cs typeface="Libre Franklin"/>
                <a:sym typeface="Libre Franklin"/>
              </a:rPr>
              <a:t>youth</a:t>
            </a:r>
            <a:r>
              <a:rPr lang="en" sz="1700" dirty="0">
                <a:solidFill>
                  <a:schemeClr val="dk1"/>
                </a:solidFill>
                <a:highlight>
                  <a:srgbClr val="FFFFFF"/>
                </a:highlight>
                <a:latin typeface="Libre Franklin"/>
                <a:ea typeface="Libre Franklin"/>
                <a:cs typeface="Libre Franklin"/>
                <a:sym typeface="Libre Franklin"/>
              </a:rPr>
              <a:t>. </a:t>
            </a:r>
            <a:endParaRPr sz="1700" dirty="0">
              <a:solidFill>
                <a:schemeClr val="dk1"/>
              </a:solidFill>
              <a:highlight>
                <a:srgbClr val="FFFFFF"/>
              </a:highlight>
              <a:latin typeface="Libre Franklin"/>
              <a:ea typeface="Libre Franklin"/>
              <a:cs typeface="Libre Franklin"/>
              <a:sym typeface="Libre Franklin"/>
            </a:endParaRPr>
          </a:p>
          <a:p>
            <a:pPr marL="457200" marR="0" lvl="0" indent="0" algn="l" rtl="0">
              <a:lnSpc>
                <a:spcPct val="100000"/>
              </a:lnSpc>
              <a:spcBef>
                <a:spcPts val="1000"/>
              </a:spcBef>
              <a:spcAft>
                <a:spcPts val="0"/>
              </a:spcAft>
              <a:buNone/>
            </a:pPr>
            <a:endParaRPr sz="1800" dirty="0">
              <a:solidFill>
                <a:schemeClr val="dk1"/>
              </a:solidFill>
              <a:latin typeface="Libre Franklin"/>
              <a:ea typeface="Libre Franklin"/>
              <a:cs typeface="Libre Franklin"/>
              <a:sym typeface="Libre Franklin"/>
            </a:endParaRPr>
          </a:p>
        </p:txBody>
      </p:sp>
      <p:sp>
        <p:nvSpPr>
          <p:cNvPr id="80" name="Google Shape;80;p15"/>
          <p:cNvSpPr txBox="1"/>
          <p:nvPr/>
        </p:nvSpPr>
        <p:spPr>
          <a:xfrm>
            <a:off x="447882" y="120464"/>
            <a:ext cx="8248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 sz="4800" b="1" dirty="0">
                <a:solidFill>
                  <a:schemeClr val="lt1"/>
                </a:solidFill>
              </a:rPr>
              <a:t>What is BYHA?</a:t>
            </a:r>
            <a:endParaRPr sz="48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p:nvPr/>
        </p:nvSpPr>
        <p:spPr>
          <a:xfrm>
            <a:off x="16618" y="978124"/>
            <a:ext cx="9144000" cy="32358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p16"/>
          <p:cNvSpPr txBox="1"/>
          <p:nvPr/>
        </p:nvSpPr>
        <p:spPr>
          <a:xfrm>
            <a:off x="280618" y="1005520"/>
            <a:ext cx="8747700" cy="383024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600" b="1" dirty="0">
                <a:solidFill>
                  <a:srgbClr val="FFFFFF"/>
                </a:solidFill>
                <a:latin typeface="Libre Franklin"/>
                <a:ea typeface="Libre Franklin"/>
                <a:cs typeface="Libre Franklin"/>
                <a:sym typeface="Libre Franklin"/>
              </a:rPr>
              <a:t>What is our role in the new rink?</a:t>
            </a:r>
            <a:endParaRPr sz="2600" b="1" dirty="0">
              <a:solidFill>
                <a:srgbClr val="FFFFFF"/>
              </a:solidFill>
              <a:latin typeface="Libre Franklin"/>
              <a:ea typeface="Libre Franklin"/>
              <a:cs typeface="Libre Franklin"/>
              <a:sym typeface="Libre Franklin"/>
            </a:endParaRPr>
          </a:p>
          <a:p>
            <a:pPr marL="457200" lvl="0" indent="-438150" algn="l" rtl="0">
              <a:lnSpc>
                <a:spcPct val="115000"/>
              </a:lnSpc>
              <a:spcBef>
                <a:spcPts val="1200"/>
              </a:spcBef>
              <a:spcAft>
                <a:spcPts val="0"/>
              </a:spcAft>
              <a:buClr>
                <a:srgbClr val="FFFFFF"/>
              </a:buClr>
              <a:buSzPts val="3300"/>
              <a:buFont typeface="Libre Franklin"/>
              <a:buChar char="●"/>
            </a:pPr>
            <a:r>
              <a:rPr lang="en" sz="2000" dirty="0">
                <a:solidFill>
                  <a:srgbClr val="FFFFFF"/>
                </a:solidFill>
                <a:latin typeface="Libre Franklin"/>
                <a:ea typeface="Libre Franklin"/>
                <a:cs typeface="Libre Franklin"/>
                <a:sym typeface="Libre Franklin"/>
              </a:rPr>
              <a:t>BYHA Board members and family representatives on Select Board Rink Finance Committee, the Preliminary Rink design committee and the current Rink Building Committee.</a:t>
            </a:r>
          </a:p>
          <a:p>
            <a:pPr marL="19050" lvl="0" algn="l" rtl="0">
              <a:lnSpc>
                <a:spcPct val="115000"/>
              </a:lnSpc>
              <a:spcBef>
                <a:spcPts val="1200"/>
              </a:spcBef>
              <a:spcAft>
                <a:spcPts val="0"/>
              </a:spcAft>
              <a:buClr>
                <a:srgbClr val="FFFFFF"/>
              </a:buClr>
              <a:buSzPts val="3300"/>
            </a:pPr>
            <a:endParaRPr sz="2000" dirty="0">
              <a:solidFill>
                <a:srgbClr val="FFFFFF"/>
              </a:solidFill>
              <a:latin typeface="Libre Franklin"/>
              <a:ea typeface="Libre Franklin"/>
              <a:cs typeface="Libre Franklin"/>
              <a:sym typeface="Libre Franklin"/>
            </a:endParaRPr>
          </a:p>
          <a:p>
            <a:pPr marL="457200" lvl="0" indent="-425450" algn="l" rtl="0">
              <a:lnSpc>
                <a:spcPct val="115000"/>
              </a:lnSpc>
              <a:spcBef>
                <a:spcPts val="0"/>
              </a:spcBef>
              <a:spcAft>
                <a:spcPts val="0"/>
              </a:spcAft>
              <a:buClr>
                <a:srgbClr val="FFFFFF"/>
              </a:buClr>
              <a:buSzPts val="3100"/>
              <a:buFont typeface="Libre Franklin"/>
              <a:buChar char="●"/>
            </a:pPr>
            <a:r>
              <a:rPr lang="en" sz="2000" dirty="0">
                <a:solidFill>
                  <a:srgbClr val="FFFFFF"/>
                </a:solidFill>
                <a:latin typeface="Libre Franklin"/>
                <a:ea typeface="Libre Franklin"/>
                <a:cs typeface="Libre Franklin"/>
                <a:sym typeface="Libre Franklin"/>
              </a:rPr>
              <a:t>BYHA is the 501(c)(3)  championing raising funds for the rink project.</a:t>
            </a:r>
            <a:endParaRPr sz="3100" dirty="0">
              <a:solidFill>
                <a:srgbClr val="FFFFFF"/>
              </a:solidFill>
              <a:latin typeface="Libre Franklin"/>
              <a:ea typeface="Libre Franklin"/>
              <a:cs typeface="Libre Franklin"/>
              <a:sym typeface="Libre Franklin"/>
            </a:endParaRPr>
          </a:p>
          <a:p>
            <a:pPr marL="0" marR="0" lvl="0" indent="0" algn="l" rtl="0">
              <a:lnSpc>
                <a:spcPct val="100000"/>
              </a:lnSpc>
              <a:spcBef>
                <a:spcPts val="1200"/>
              </a:spcBef>
              <a:spcAft>
                <a:spcPts val="0"/>
              </a:spcAft>
              <a:buClr>
                <a:schemeClr val="dk1"/>
              </a:buClr>
              <a:buSzPts val="1100"/>
              <a:buFont typeface="Arial"/>
              <a:buNone/>
            </a:pPr>
            <a:endParaRPr sz="2400" dirty="0">
              <a:solidFill>
                <a:schemeClr val="lt1"/>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sz="2800" dirty="0">
              <a:solidFill>
                <a:schemeClr val="lt1"/>
              </a:solidFill>
              <a:latin typeface="Libre Franklin"/>
              <a:ea typeface="Libre Franklin"/>
              <a:cs typeface="Libre Franklin"/>
              <a:sym typeface="Libre Franklin"/>
            </a:endParaRPr>
          </a:p>
        </p:txBody>
      </p:sp>
      <p:sp>
        <p:nvSpPr>
          <p:cNvPr id="87" name="Google Shape;87;p16"/>
          <p:cNvSpPr txBox="1">
            <a:spLocks noGrp="1"/>
          </p:cNvSpPr>
          <p:nvPr>
            <p:ph type="subTitle" idx="1"/>
          </p:nvPr>
        </p:nvSpPr>
        <p:spPr>
          <a:xfrm>
            <a:off x="127412" y="4366406"/>
            <a:ext cx="8747700" cy="792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0"/>
              </a:spcAft>
              <a:buSzPct val="103703"/>
              <a:buNone/>
            </a:pPr>
            <a:r>
              <a:rPr lang="en" sz="2700" b="1">
                <a:solidFill>
                  <a:srgbClr val="20124D"/>
                </a:solidFill>
                <a:latin typeface="Libre Franklin"/>
                <a:ea typeface="Libre Franklin"/>
                <a:cs typeface="Libre Franklin"/>
                <a:sym typeface="Libre Franklin"/>
              </a:rPr>
              <a:t>Get Involved. Learn More. </a:t>
            </a:r>
            <a:endParaRPr sz="2700" b="1" dirty="0">
              <a:solidFill>
                <a:srgbClr val="20124D"/>
              </a:solidFill>
              <a:latin typeface="Libre Franklin"/>
              <a:ea typeface="Libre Franklin"/>
              <a:cs typeface="Libre Franklin"/>
              <a:sym typeface="Libre Franklin"/>
            </a:endParaRPr>
          </a:p>
          <a:p>
            <a:pPr marL="0" lvl="0" indent="0" algn="ctr" rtl="0">
              <a:lnSpc>
                <a:spcPct val="115000"/>
              </a:lnSpc>
              <a:spcBef>
                <a:spcPts val="0"/>
              </a:spcBef>
              <a:spcAft>
                <a:spcPts val="0"/>
              </a:spcAft>
              <a:buSzPct val="103703"/>
              <a:buNone/>
            </a:pPr>
            <a:r>
              <a:rPr lang="en" sz="2700" b="1">
                <a:solidFill>
                  <a:srgbClr val="20124D"/>
                </a:solidFill>
                <a:latin typeface="Libre Franklin"/>
                <a:ea typeface="Libre Franklin"/>
                <a:cs typeface="Libre Franklin"/>
                <a:sym typeface="Libre Franklin"/>
              </a:rPr>
              <a:t>visit www.belmontrink.com</a:t>
            </a:r>
            <a:endParaRPr sz="2700" b="1" dirty="0">
              <a:solidFill>
                <a:srgbClr val="20124D"/>
              </a:solidFill>
              <a:latin typeface="Libre Franklin"/>
              <a:ea typeface="Libre Franklin"/>
              <a:cs typeface="Libre Franklin"/>
              <a:sym typeface="Libre Franklin"/>
            </a:endParaRPr>
          </a:p>
        </p:txBody>
      </p:sp>
      <p:sp>
        <p:nvSpPr>
          <p:cNvPr id="88" name="Google Shape;88;p16"/>
          <p:cNvSpPr txBox="1"/>
          <p:nvPr/>
        </p:nvSpPr>
        <p:spPr>
          <a:xfrm>
            <a:off x="212961" y="113215"/>
            <a:ext cx="8747700" cy="138496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 sz="4800" b="1" i="0" u="none" strike="noStrike" cap="none" dirty="0">
                <a:solidFill>
                  <a:srgbClr val="20124D"/>
                </a:solidFill>
                <a:latin typeface="Libre Franklin"/>
                <a:ea typeface="Libre Franklin"/>
                <a:cs typeface="Libre Franklin"/>
                <a:sym typeface="Libre Franklin"/>
              </a:rPr>
              <a:t>Rinks Build Communities</a:t>
            </a:r>
            <a:endParaRPr sz="4800" dirty="0"/>
          </a:p>
          <a:p>
            <a:pPr marL="0" marR="0" lvl="0" indent="0" algn="ctr" rtl="0">
              <a:lnSpc>
                <a:spcPct val="100000"/>
              </a:lnSpc>
              <a:spcBef>
                <a:spcPts val="0"/>
              </a:spcBef>
              <a:spcAft>
                <a:spcPts val="0"/>
              </a:spcAft>
              <a:buClr>
                <a:srgbClr val="000000"/>
              </a:buClr>
              <a:buSzPts val="3700"/>
              <a:buFont typeface="Arial"/>
              <a:buNone/>
            </a:pPr>
            <a:endParaRPr sz="3000" b="1" i="0" u="none" strike="noStrike" cap="none" dirty="0">
              <a:solidFill>
                <a:srgbClr val="20124D"/>
              </a:solidFill>
              <a:latin typeface="Libre Franklin"/>
              <a:ea typeface="Libre Franklin"/>
              <a:cs typeface="Libre Franklin"/>
              <a:sym typeface="Libre Franklin"/>
            </a:endParaRPr>
          </a:p>
        </p:txBody>
      </p:sp>
      <p:pic>
        <p:nvPicPr>
          <p:cNvPr id="89" name="Google Shape;89;p16"/>
          <p:cNvPicPr preferRelativeResize="0"/>
          <p:nvPr/>
        </p:nvPicPr>
        <p:blipFill rotWithShape="1">
          <a:blip r:embed="rId3">
            <a:alphaModFix/>
          </a:blip>
          <a:srcRect l="6217" t="9877"/>
          <a:stretch/>
        </p:blipFill>
        <p:spPr>
          <a:xfrm>
            <a:off x="7443294" y="4317280"/>
            <a:ext cx="1512794" cy="713005"/>
          </a:xfrm>
          <a:prstGeom prst="rect">
            <a:avLst/>
          </a:prstGeom>
          <a:noFill/>
          <a:ln>
            <a:noFill/>
          </a:ln>
        </p:spPr>
      </p:pic>
      <p:sp>
        <p:nvSpPr>
          <p:cNvPr id="90" name="Google Shape;90;p16"/>
          <p:cNvSpPr/>
          <p:nvPr/>
        </p:nvSpPr>
        <p:spPr>
          <a:xfrm>
            <a:off x="14811" y="850423"/>
            <a:ext cx="9144000" cy="1551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p:nvPr/>
        </p:nvSpPr>
        <p:spPr>
          <a:xfrm>
            <a:off x="0" y="4412889"/>
            <a:ext cx="9144000" cy="7305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6" name="Google Shape;96;p17"/>
          <p:cNvSpPr/>
          <p:nvPr/>
        </p:nvSpPr>
        <p:spPr>
          <a:xfrm>
            <a:off x="-7994" y="0"/>
            <a:ext cx="9144000" cy="1071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7" name="Google Shape;97;p17"/>
          <p:cNvSpPr txBox="1"/>
          <p:nvPr/>
        </p:nvSpPr>
        <p:spPr>
          <a:xfrm>
            <a:off x="220600" y="1204474"/>
            <a:ext cx="8747700" cy="2831514"/>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1000"/>
              </a:spcBef>
              <a:spcAft>
                <a:spcPts val="0"/>
              </a:spcAft>
              <a:buSzPts val="2200"/>
              <a:buFont typeface="Libre Franklin"/>
              <a:buChar char="●"/>
            </a:pPr>
            <a:r>
              <a:rPr lang="en" sz="2000" dirty="0">
                <a:latin typeface="Libre Franklin"/>
                <a:ea typeface="Libre Franklin"/>
                <a:cs typeface="Libre Franklin"/>
                <a:sym typeface="Libre Franklin"/>
              </a:rPr>
              <a:t>Timeline</a:t>
            </a:r>
            <a:endParaRPr sz="2000" dirty="0">
              <a:latin typeface="Libre Franklin"/>
              <a:ea typeface="Libre Franklin"/>
              <a:cs typeface="Libre Franklin"/>
              <a:sym typeface="Libre Franklin"/>
            </a:endParaRPr>
          </a:p>
          <a:p>
            <a:pPr marL="914400" marR="0" lvl="1" indent="-381000" algn="l" rtl="0">
              <a:lnSpc>
                <a:spcPct val="100000"/>
              </a:lnSpc>
              <a:spcBef>
                <a:spcPts val="0"/>
              </a:spcBef>
              <a:spcAft>
                <a:spcPts val="0"/>
              </a:spcAft>
              <a:buSzPts val="2400"/>
              <a:buFont typeface="Libre Franklin"/>
              <a:buChar char="○"/>
            </a:pPr>
            <a:r>
              <a:rPr lang="en" sz="2000" dirty="0">
                <a:latin typeface="Libre Franklin"/>
                <a:ea typeface="Libre Franklin"/>
                <a:cs typeface="Libre Franklin"/>
                <a:sym typeface="Libre Franklin"/>
              </a:rPr>
              <a:t>20 Years</a:t>
            </a:r>
            <a:endParaRPr sz="2000" dirty="0">
              <a:latin typeface="Libre Franklin"/>
              <a:ea typeface="Libre Franklin"/>
              <a:cs typeface="Libre Franklin"/>
              <a:sym typeface="Libre Franklin"/>
            </a:endParaRPr>
          </a:p>
          <a:p>
            <a:pPr marL="914400" marR="0" lvl="1" indent="-381000" algn="l" rtl="0">
              <a:lnSpc>
                <a:spcPct val="100000"/>
              </a:lnSpc>
              <a:spcBef>
                <a:spcPts val="0"/>
              </a:spcBef>
              <a:spcAft>
                <a:spcPts val="0"/>
              </a:spcAft>
              <a:buSzPts val="2400"/>
              <a:buFont typeface="Libre Franklin"/>
              <a:buChar char="○"/>
            </a:pPr>
            <a:r>
              <a:rPr lang="en" sz="2000" dirty="0">
                <a:latin typeface="Libre Franklin"/>
                <a:ea typeface="Libre Franklin"/>
                <a:cs typeface="Libre Franklin"/>
                <a:sym typeface="Libre Franklin"/>
              </a:rPr>
              <a:t>2019 Private/Public Partnership</a:t>
            </a:r>
            <a:endParaRPr sz="2000" dirty="0">
              <a:latin typeface="Libre Franklin"/>
              <a:ea typeface="Libre Franklin"/>
              <a:cs typeface="Libre Franklin"/>
              <a:sym typeface="Libre Franklin"/>
            </a:endParaRPr>
          </a:p>
          <a:p>
            <a:pPr marL="914400" marR="0" lvl="1" indent="-381000" algn="l" rtl="0">
              <a:lnSpc>
                <a:spcPct val="100000"/>
              </a:lnSpc>
              <a:spcBef>
                <a:spcPts val="0"/>
              </a:spcBef>
              <a:spcAft>
                <a:spcPts val="0"/>
              </a:spcAft>
              <a:buSzPts val="2400"/>
              <a:buFont typeface="Libre Franklin"/>
              <a:buChar char="○"/>
            </a:pPr>
            <a:r>
              <a:rPr lang="en" sz="2000" dirty="0">
                <a:latin typeface="Libre Franklin"/>
                <a:ea typeface="Libre Franklin"/>
                <a:cs typeface="Libre Franklin"/>
                <a:sym typeface="Libre Franklin"/>
              </a:rPr>
              <a:t>Public Forums</a:t>
            </a:r>
            <a:endParaRPr sz="2000" dirty="0">
              <a:latin typeface="Libre Franklin"/>
              <a:ea typeface="Libre Franklin"/>
              <a:cs typeface="Libre Franklin"/>
              <a:sym typeface="Libre Franklin"/>
            </a:endParaRPr>
          </a:p>
          <a:p>
            <a:pPr marL="914400" marR="0" lvl="1" indent="-381000" algn="l" rtl="0">
              <a:lnSpc>
                <a:spcPct val="100000"/>
              </a:lnSpc>
              <a:spcBef>
                <a:spcPts val="0"/>
              </a:spcBef>
              <a:spcAft>
                <a:spcPts val="0"/>
              </a:spcAft>
              <a:buSzPts val="2400"/>
              <a:buFont typeface="Libre Franklin"/>
              <a:buChar char="○"/>
            </a:pPr>
            <a:r>
              <a:rPr lang="en" sz="2000" dirty="0">
                <a:latin typeface="Libre Franklin"/>
                <a:ea typeface="Libre Franklin"/>
                <a:cs typeface="Libre Franklin"/>
                <a:sym typeface="Libre Franklin"/>
              </a:rPr>
              <a:t>Current Building Committee and Architect</a:t>
            </a:r>
            <a:endParaRPr sz="2000" dirty="0">
              <a:latin typeface="Libre Franklin"/>
              <a:ea typeface="Libre Franklin"/>
              <a:cs typeface="Libre Franklin"/>
              <a:sym typeface="Libre Franklin"/>
            </a:endParaRPr>
          </a:p>
          <a:p>
            <a:pPr marL="914400" marR="0" lvl="0" indent="0" algn="l" rtl="0">
              <a:lnSpc>
                <a:spcPct val="100000"/>
              </a:lnSpc>
              <a:spcBef>
                <a:spcPts val="1000"/>
              </a:spcBef>
              <a:spcAft>
                <a:spcPts val="0"/>
              </a:spcAft>
              <a:buNone/>
            </a:pPr>
            <a:endParaRPr sz="2400" dirty="0">
              <a:latin typeface="Libre Franklin"/>
              <a:ea typeface="Libre Franklin"/>
              <a:cs typeface="Libre Franklin"/>
              <a:sym typeface="Libre Franklin"/>
            </a:endParaRPr>
          </a:p>
          <a:p>
            <a:pPr marL="457200" marR="0" lvl="0" indent="-374650" algn="l" rtl="0">
              <a:lnSpc>
                <a:spcPct val="100000"/>
              </a:lnSpc>
              <a:spcBef>
                <a:spcPts val="1000"/>
              </a:spcBef>
              <a:spcAft>
                <a:spcPts val="0"/>
              </a:spcAft>
              <a:buClr>
                <a:srgbClr val="000000"/>
              </a:buClr>
              <a:buSzPts val="2300"/>
              <a:buFont typeface="Libre Franklin"/>
              <a:buChar char="●"/>
            </a:pPr>
            <a:r>
              <a:rPr lang="en" sz="2000" dirty="0">
                <a:latin typeface="Libre Franklin"/>
                <a:ea typeface="Libre Franklin"/>
                <a:cs typeface="Libre Franklin"/>
                <a:sym typeface="Libre Franklin"/>
              </a:rPr>
              <a:t>Future Facility Potential</a:t>
            </a:r>
            <a:endParaRPr sz="2000" b="0" i="0" u="none" strike="noStrike" cap="none" dirty="0">
              <a:solidFill>
                <a:srgbClr val="000000"/>
              </a:solidFill>
              <a:latin typeface="Libre Franklin"/>
              <a:ea typeface="Libre Franklin"/>
              <a:cs typeface="Libre Franklin"/>
              <a:sym typeface="Libre Franklin"/>
            </a:endParaRPr>
          </a:p>
        </p:txBody>
      </p:sp>
      <p:sp>
        <p:nvSpPr>
          <p:cNvPr id="98" name="Google Shape;98;p17"/>
          <p:cNvSpPr txBox="1"/>
          <p:nvPr/>
        </p:nvSpPr>
        <p:spPr>
          <a:xfrm>
            <a:off x="629950" y="151061"/>
            <a:ext cx="8169600" cy="15080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5500"/>
              <a:buFont typeface="Arial"/>
              <a:buNone/>
            </a:pPr>
            <a:r>
              <a:rPr lang="en" sz="4800" b="1" dirty="0">
                <a:solidFill>
                  <a:schemeClr val="lt1"/>
                </a:solidFill>
                <a:latin typeface="Libre Franklin"/>
                <a:ea typeface="Libre Franklin"/>
                <a:cs typeface="Libre Franklin"/>
                <a:sym typeface="Libre Franklin"/>
              </a:rPr>
              <a:t>Our View and Perspective</a:t>
            </a:r>
            <a:endParaRPr sz="4800" b="1" dirty="0">
              <a:solidFill>
                <a:schemeClr val="lt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5500"/>
              <a:buFont typeface="Arial"/>
              <a:buNone/>
            </a:pPr>
            <a:endParaRPr sz="3800" b="1" dirty="0">
              <a:solidFill>
                <a:schemeClr val="lt1"/>
              </a:solidFill>
              <a:latin typeface="Libre Franklin"/>
              <a:ea typeface="Libre Franklin"/>
              <a:cs typeface="Libre Franklin"/>
              <a:sym typeface="Libre Franklin"/>
            </a:endParaRPr>
          </a:p>
        </p:txBody>
      </p:sp>
      <p:sp>
        <p:nvSpPr>
          <p:cNvPr id="99" name="Google Shape;99;p17"/>
          <p:cNvSpPr/>
          <p:nvPr/>
        </p:nvSpPr>
        <p:spPr>
          <a:xfrm>
            <a:off x="0" y="1059392"/>
            <a:ext cx="9144000" cy="1407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0" name="Google Shape;100;p17"/>
          <p:cNvSpPr txBox="1"/>
          <p:nvPr/>
        </p:nvSpPr>
        <p:spPr>
          <a:xfrm>
            <a:off x="0" y="4456725"/>
            <a:ext cx="9144000" cy="6297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ctr" rtl="0">
              <a:lnSpc>
                <a:spcPct val="115000"/>
              </a:lnSpc>
              <a:spcBef>
                <a:spcPts val="0"/>
              </a:spcBef>
              <a:spcAft>
                <a:spcPts val="0"/>
              </a:spcAft>
              <a:buClr>
                <a:schemeClr val="dk2"/>
              </a:buClr>
              <a:buSzPct val="124582"/>
              <a:buFont typeface="Arial"/>
              <a:buNone/>
            </a:pPr>
            <a:r>
              <a:rPr lang="en" sz="2900" b="0" i="0" u="none" strike="noStrike" cap="none" dirty="0">
                <a:solidFill>
                  <a:schemeClr val="lt1"/>
                </a:solidFill>
                <a:latin typeface="Libre Franklin"/>
                <a:ea typeface="Libre Franklin"/>
                <a:cs typeface="Libre Franklin"/>
                <a:sym typeface="Libre Franklin"/>
              </a:rPr>
              <a:t>. </a:t>
            </a:r>
            <a:endParaRPr dirty="0"/>
          </a:p>
          <a:p>
            <a:pPr marL="0" marR="0" lvl="0" indent="0" algn="ctr" rtl="0">
              <a:lnSpc>
                <a:spcPct val="115000"/>
              </a:lnSpc>
              <a:spcBef>
                <a:spcPts val="0"/>
              </a:spcBef>
              <a:spcAft>
                <a:spcPts val="0"/>
              </a:spcAft>
              <a:buClr>
                <a:schemeClr val="dk2"/>
              </a:buClr>
              <a:buSzPct val="124582"/>
              <a:buFont typeface="Arial"/>
              <a:buNone/>
            </a:pPr>
            <a:endParaRPr sz="2900" b="0" i="0" u="none" strike="noStrike" cap="none" dirty="0">
              <a:solidFill>
                <a:schemeClr val="lt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p:nvPr/>
        </p:nvSpPr>
        <p:spPr>
          <a:xfrm>
            <a:off x="0" y="4412889"/>
            <a:ext cx="9144000" cy="7305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 name="Google Shape;106;p18"/>
          <p:cNvSpPr/>
          <p:nvPr/>
        </p:nvSpPr>
        <p:spPr>
          <a:xfrm>
            <a:off x="-7994" y="0"/>
            <a:ext cx="9144000" cy="1071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18"/>
          <p:cNvSpPr txBox="1"/>
          <p:nvPr/>
        </p:nvSpPr>
        <p:spPr>
          <a:xfrm>
            <a:off x="220588" y="1204479"/>
            <a:ext cx="8747700" cy="1923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1000"/>
              </a:spcBef>
              <a:spcAft>
                <a:spcPts val="0"/>
              </a:spcAft>
              <a:buNone/>
            </a:pPr>
            <a:endParaRPr sz="2300" dirty="0">
              <a:latin typeface="Libre Franklin"/>
              <a:ea typeface="Libre Franklin"/>
              <a:cs typeface="Libre Franklin"/>
              <a:sym typeface="Libre Franklin"/>
            </a:endParaRPr>
          </a:p>
          <a:p>
            <a:pPr marL="0" marR="0" lvl="0" indent="0" algn="l" rtl="0">
              <a:lnSpc>
                <a:spcPct val="100000"/>
              </a:lnSpc>
              <a:spcBef>
                <a:spcPts val="1000"/>
              </a:spcBef>
              <a:spcAft>
                <a:spcPts val="0"/>
              </a:spcAft>
              <a:buNone/>
            </a:pPr>
            <a:endParaRPr sz="2100" dirty="0">
              <a:latin typeface="Libre Franklin"/>
              <a:ea typeface="Libre Franklin"/>
              <a:cs typeface="Libre Franklin"/>
              <a:sym typeface="Libre Franklin"/>
            </a:endParaRPr>
          </a:p>
          <a:p>
            <a:pPr marL="457200" marR="0" lvl="0" indent="-228600" algn="l" rtl="0">
              <a:lnSpc>
                <a:spcPct val="100000"/>
              </a:lnSpc>
              <a:spcBef>
                <a:spcPts val="1000"/>
              </a:spcBef>
              <a:spcAft>
                <a:spcPts val="0"/>
              </a:spcAft>
              <a:buClr>
                <a:srgbClr val="000000"/>
              </a:buClr>
              <a:buSzPts val="2200"/>
              <a:buFont typeface="Libre Franklin"/>
              <a:buNone/>
            </a:pPr>
            <a:endParaRPr sz="2200" b="0" i="0" u="none" strike="noStrike" cap="none" dirty="0">
              <a:solidFill>
                <a:srgbClr val="000000"/>
              </a:solidFill>
              <a:latin typeface="Libre Franklin"/>
              <a:ea typeface="Libre Franklin"/>
              <a:cs typeface="Libre Franklin"/>
              <a:sym typeface="Libre Franklin"/>
            </a:endParaRPr>
          </a:p>
          <a:p>
            <a:pPr marL="457200" marR="0" lvl="0" indent="-228600" algn="l" rtl="0">
              <a:lnSpc>
                <a:spcPct val="100000"/>
              </a:lnSpc>
              <a:spcBef>
                <a:spcPts val="1000"/>
              </a:spcBef>
              <a:spcAft>
                <a:spcPts val="0"/>
              </a:spcAft>
              <a:buClr>
                <a:srgbClr val="000000"/>
              </a:buClr>
              <a:buSzPts val="2200"/>
              <a:buFont typeface="Libre Franklin"/>
              <a:buNone/>
            </a:pPr>
            <a:endParaRPr sz="2200" b="0" i="0" u="none" strike="noStrike" cap="none" dirty="0">
              <a:solidFill>
                <a:srgbClr val="000000"/>
              </a:solidFill>
              <a:latin typeface="Libre Franklin"/>
              <a:ea typeface="Libre Franklin"/>
              <a:cs typeface="Libre Franklin"/>
              <a:sym typeface="Libre Franklin"/>
            </a:endParaRPr>
          </a:p>
        </p:txBody>
      </p:sp>
      <p:sp>
        <p:nvSpPr>
          <p:cNvPr id="108" name="Google Shape;108;p18"/>
          <p:cNvSpPr txBox="1"/>
          <p:nvPr/>
        </p:nvSpPr>
        <p:spPr>
          <a:xfrm>
            <a:off x="629950" y="151061"/>
            <a:ext cx="81696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5500"/>
              <a:buFont typeface="Arial"/>
              <a:buNone/>
            </a:pPr>
            <a:r>
              <a:rPr lang="en" sz="3400" b="1" dirty="0">
                <a:solidFill>
                  <a:schemeClr val="lt1"/>
                </a:solidFill>
                <a:latin typeface="Libre Franklin"/>
                <a:ea typeface="Libre Franklin"/>
                <a:cs typeface="Libre Franklin"/>
                <a:sym typeface="Libre Franklin"/>
              </a:rPr>
              <a:t>Fundraising and Awareness Campaign</a:t>
            </a:r>
            <a:endParaRPr sz="3400" b="1" dirty="0">
              <a:solidFill>
                <a:schemeClr val="lt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5500"/>
              <a:buFont typeface="Arial"/>
              <a:buNone/>
            </a:pPr>
            <a:endParaRPr sz="3800" b="1" dirty="0">
              <a:solidFill>
                <a:schemeClr val="lt1"/>
              </a:solidFill>
              <a:latin typeface="Libre Franklin"/>
              <a:ea typeface="Libre Franklin"/>
              <a:cs typeface="Libre Franklin"/>
              <a:sym typeface="Libre Franklin"/>
            </a:endParaRPr>
          </a:p>
        </p:txBody>
      </p:sp>
      <p:sp>
        <p:nvSpPr>
          <p:cNvPr id="109" name="Google Shape;109;p18"/>
          <p:cNvSpPr/>
          <p:nvPr/>
        </p:nvSpPr>
        <p:spPr>
          <a:xfrm>
            <a:off x="0" y="1059392"/>
            <a:ext cx="9144000" cy="1407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0" name="Google Shape;110;p18"/>
          <p:cNvSpPr txBox="1"/>
          <p:nvPr/>
        </p:nvSpPr>
        <p:spPr>
          <a:xfrm>
            <a:off x="0" y="4456725"/>
            <a:ext cx="9144000" cy="629700"/>
          </a:xfrm>
          <a:prstGeom prst="rect">
            <a:avLst/>
          </a:prstGeom>
          <a:noFill/>
          <a:ln>
            <a:noFill/>
          </a:ln>
        </p:spPr>
        <p:txBody>
          <a:bodyPr spcFirstLastPara="1" wrap="square" lIns="91425" tIns="91425" rIns="91425" bIns="91425" anchor="t" anchorCtr="0">
            <a:normAutofit fontScale="32500" lnSpcReduction="10000"/>
          </a:bodyPr>
          <a:lstStyle/>
          <a:p>
            <a:pPr marL="0" marR="0" lvl="0" indent="0" algn="ctr" rtl="0">
              <a:lnSpc>
                <a:spcPct val="115000"/>
              </a:lnSpc>
              <a:spcBef>
                <a:spcPts val="0"/>
              </a:spcBef>
              <a:spcAft>
                <a:spcPts val="0"/>
              </a:spcAft>
              <a:buClr>
                <a:schemeClr val="dk2"/>
              </a:buClr>
              <a:buSzPct val="124582"/>
              <a:buFont typeface="Arial"/>
              <a:buNone/>
            </a:pPr>
            <a:endParaRPr sz="2900" b="0" i="0" u="none" strike="noStrike" cap="none" dirty="0">
              <a:solidFill>
                <a:schemeClr val="lt1"/>
              </a:solidFill>
              <a:latin typeface="Libre Franklin"/>
              <a:ea typeface="Libre Franklin"/>
              <a:cs typeface="Libre Franklin"/>
              <a:sym typeface="Libre Franklin"/>
            </a:endParaRPr>
          </a:p>
          <a:p>
            <a:pPr marL="0" marR="0" lvl="0" indent="0" algn="ctr" rtl="0">
              <a:lnSpc>
                <a:spcPct val="115000"/>
              </a:lnSpc>
              <a:spcBef>
                <a:spcPts val="0"/>
              </a:spcBef>
              <a:spcAft>
                <a:spcPts val="0"/>
              </a:spcAft>
              <a:buClr>
                <a:schemeClr val="dk2"/>
              </a:buClr>
              <a:buSzPct val="49155"/>
              <a:buFont typeface="Arial"/>
              <a:buNone/>
            </a:pPr>
            <a:r>
              <a:rPr lang="en" sz="7350" b="1" i="0" u="none" strike="noStrike" cap="none">
                <a:solidFill>
                  <a:schemeClr val="lt1"/>
                </a:solidFill>
                <a:latin typeface="Libre Franklin"/>
                <a:ea typeface="Libre Franklin"/>
                <a:cs typeface="Libre Franklin"/>
                <a:sym typeface="Libre Franklin"/>
              </a:rPr>
              <a:t>Visit www.belmontrink.com</a:t>
            </a:r>
            <a:endParaRPr sz="7350" b="1" i="0" u="none" strike="noStrike" cap="none" dirty="0">
              <a:solidFill>
                <a:schemeClr val="lt1"/>
              </a:solidFill>
              <a:latin typeface="Libre Franklin"/>
              <a:ea typeface="Libre Franklin"/>
              <a:cs typeface="Libre Franklin"/>
              <a:sym typeface="Libre Franklin"/>
            </a:endParaRPr>
          </a:p>
        </p:txBody>
      </p:sp>
      <p:pic>
        <p:nvPicPr>
          <p:cNvPr id="111" name="Google Shape;111;p18"/>
          <p:cNvPicPr preferRelativeResize="0"/>
          <p:nvPr/>
        </p:nvPicPr>
        <p:blipFill>
          <a:blip r:embed="rId3">
            <a:alphaModFix/>
          </a:blip>
          <a:stretch>
            <a:fillRect/>
          </a:stretch>
        </p:blipFill>
        <p:spPr>
          <a:xfrm>
            <a:off x="6136950" y="1524374"/>
            <a:ext cx="2753701" cy="1659628"/>
          </a:xfrm>
          <a:prstGeom prst="rect">
            <a:avLst/>
          </a:prstGeom>
          <a:noFill/>
          <a:ln>
            <a:noFill/>
          </a:ln>
        </p:spPr>
      </p:pic>
      <p:pic>
        <p:nvPicPr>
          <p:cNvPr id="112" name="Google Shape;112;p18"/>
          <p:cNvPicPr preferRelativeResize="0"/>
          <p:nvPr/>
        </p:nvPicPr>
        <p:blipFill>
          <a:blip r:embed="rId4">
            <a:alphaModFix/>
          </a:blip>
          <a:stretch>
            <a:fillRect/>
          </a:stretch>
        </p:blipFill>
        <p:spPr>
          <a:xfrm>
            <a:off x="3178777" y="1976678"/>
            <a:ext cx="2753701" cy="1659646"/>
          </a:xfrm>
          <a:prstGeom prst="rect">
            <a:avLst/>
          </a:prstGeom>
          <a:noFill/>
          <a:ln>
            <a:noFill/>
          </a:ln>
        </p:spPr>
      </p:pic>
      <p:pic>
        <p:nvPicPr>
          <p:cNvPr id="113" name="Google Shape;113;p18"/>
          <p:cNvPicPr preferRelativeResize="0"/>
          <p:nvPr/>
        </p:nvPicPr>
        <p:blipFill>
          <a:blip r:embed="rId5">
            <a:alphaModFix/>
          </a:blip>
          <a:stretch>
            <a:fillRect/>
          </a:stretch>
        </p:blipFill>
        <p:spPr>
          <a:xfrm>
            <a:off x="220600" y="2571756"/>
            <a:ext cx="2753701" cy="16635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a:off x="0" y="4412889"/>
            <a:ext cx="9144000" cy="7305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p19"/>
          <p:cNvSpPr/>
          <p:nvPr/>
        </p:nvSpPr>
        <p:spPr>
          <a:xfrm>
            <a:off x="-7994" y="0"/>
            <a:ext cx="9144000" cy="1071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0" name="Google Shape;120;p19"/>
          <p:cNvSpPr txBox="1"/>
          <p:nvPr/>
        </p:nvSpPr>
        <p:spPr>
          <a:xfrm>
            <a:off x="220588" y="1204479"/>
            <a:ext cx="8747700" cy="4011324"/>
          </a:xfrm>
          <a:prstGeom prst="rect">
            <a:avLst/>
          </a:prstGeom>
          <a:noFill/>
          <a:ln>
            <a:noFill/>
          </a:ln>
        </p:spPr>
        <p:txBody>
          <a:bodyPr spcFirstLastPara="1" wrap="square" lIns="91425" tIns="91425" rIns="91425" bIns="91425" anchor="t" anchorCtr="0">
            <a:spAutoFit/>
          </a:bodyPr>
          <a:lstStyle/>
          <a:p>
            <a:pPr marL="457200" lvl="0" indent="-374650" algn="l" rtl="0">
              <a:spcBef>
                <a:spcPts val="1000"/>
              </a:spcBef>
              <a:spcAft>
                <a:spcPts val="0"/>
              </a:spcAft>
              <a:buClr>
                <a:schemeClr val="dk1"/>
              </a:buClr>
              <a:buSzPts val="2300"/>
              <a:buFont typeface="Libre Franklin"/>
              <a:buChar char="●"/>
            </a:pPr>
            <a:r>
              <a:rPr lang="en" sz="2300" dirty="0">
                <a:solidFill>
                  <a:schemeClr val="dk1"/>
                </a:solidFill>
                <a:latin typeface="Libre Franklin"/>
                <a:ea typeface="Libre Franklin"/>
                <a:cs typeface="Libre Franklin"/>
                <a:sym typeface="Libre Franklin"/>
              </a:rPr>
              <a:t>Taking pledges for gifts over $1,000</a:t>
            </a:r>
            <a:endParaRPr lang="en-US" sz="2300" dirty="0">
              <a:solidFill>
                <a:schemeClr val="dk1"/>
              </a:solidFill>
              <a:latin typeface="Libre Franklin"/>
              <a:ea typeface="Libre Franklin"/>
              <a:cs typeface="Libre Franklin"/>
              <a:sym typeface="Libre Franklin"/>
            </a:endParaRPr>
          </a:p>
          <a:p>
            <a:pPr marL="457200" lvl="0" indent="-374650" algn="l" rtl="0">
              <a:spcBef>
                <a:spcPts val="1000"/>
              </a:spcBef>
              <a:spcAft>
                <a:spcPts val="0"/>
              </a:spcAft>
              <a:buClr>
                <a:schemeClr val="dk1"/>
              </a:buClr>
              <a:buSzPts val="2300"/>
              <a:buFont typeface="Libre Franklin"/>
              <a:buChar char="●"/>
            </a:pPr>
            <a:r>
              <a:rPr lang="en-US" sz="2300" dirty="0">
                <a:solidFill>
                  <a:schemeClr val="dk1"/>
                </a:solidFill>
                <a:latin typeface="Libre Franklin"/>
                <a:sym typeface="Libre Franklin"/>
              </a:rPr>
              <a:t>State Funds</a:t>
            </a:r>
            <a:endParaRPr sz="1500" dirty="0">
              <a:solidFill>
                <a:schemeClr val="dk1"/>
              </a:solidFill>
            </a:endParaRPr>
          </a:p>
          <a:p>
            <a:pPr marL="457200" lvl="0" indent="-374650" algn="l" rtl="0">
              <a:spcBef>
                <a:spcPts val="1000"/>
              </a:spcBef>
              <a:spcAft>
                <a:spcPts val="0"/>
              </a:spcAft>
              <a:buClr>
                <a:schemeClr val="dk1"/>
              </a:buClr>
              <a:buSzPts val="2300"/>
              <a:buFont typeface="Libre Franklin"/>
              <a:buChar char="●"/>
            </a:pPr>
            <a:r>
              <a:rPr lang="en" sz="2300" dirty="0">
                <a:solidFill>
                  <a:schemeClr val="dk1"/>
                </a:solidFill>
                <a:latin typeface="Libre Franklin"/>
                <a:ea typeface="Libre Franklin"/>
                <a:cs typeface="Libre Franklin"/>
                <a:sym typeface="Libre Franklin"/>
              </a:rPr>
              <a:t>Currently have raised </a:t>
            </a:r>
            <a:r>
              <a:rPr lang="en" sz="2300" b="1" dirty="0">
                <a:solidFill>
                  <a:schemeClr val="dk1"/>
                </a:solidFill>
                <a:latin typeface="Libre Franklin"/>
                <a:ea typeface="Libre Franklin"/>
                <a:cs typeface="Libre Franklin"/>
                <a:sym typeface="Libre Franklin"/>
              </a:rPr>
              <a:t>$1.625M </a:t>
            </a:r>
            <a:r>
              <a:rPr lang="en" sz="2300" dirty="0">
                <a:solidFill>
                  <a:schemeClr val="dk1"/>
                </a:solidFill>
                <a:latin typeface="Libre Franklin"/>
                <a:ea typeface="Libre Franklin"/>
                <a:cs typeface="Libre Franklin"/>
                <a:sym typeface="Libre Franklin"/>
              </a:rPr>
              <a:t> in a few months</a:t>
            </a:r>
            <a:endParaRPr sz="1500" dirty="0">
              <a:solidFill>
                <a:schemeClr val="dk1"/>
              </a:solidFill>
            </a:endParaRPr>
          </a:p>
          <a:p>
            <a:pPr marL="457200" lvl="0" indent="-374650" algn="l" rtl="0">
              <a:spcBef>
                <a:spcPts val="1000"/>
              </a:spcBef>
              <a:spcAft>
                <a:spcPts val="0"/>
              </a:spcAft>
              <a:buClr>
                <a:schemeClr val="dk1"/>
              </a:buClr>
              <a:buSzPts val="2300"/>
              <a:buFont typeface="Libre Franklin"/>
              <a:buChar char="●"/>
            </a:pPr>
            <a:r>
              <a:rPr lang="en" sz="2300" dirty="0">
                <a:latin typeface="Libre Franklin"/>
                <a:ea typeface="Libre Franklin"/>
                <a:cs typeface="Libre Franklin"/>
                <a:sym typeface="Libre Franklin"/>
              </a:rPr>
              <a:t>Events</a:t>
            </a:r>
            <a:endParaRPr sz="2300" dirty="0">
              <a:latin typeface="Libre Franklin"/>
              <a:ea typeface="Libre Franklin"/>
              <a:cs typeface="Libre Franklin"/>
              <a:sym typeface="Libre Franklin"/>
            </a:endParaRPr>
          </a:p>
          <a:p>
            <a:pPr marL="457200" lvl="0" indent="-374650" algn="l" rtl="0">
              <a:spcBef>
                <a:spcPts val="1000"/>
              </a:spcBef>
              <a:spcAft>
                <a:spcPts val="0"/>
              </a:spcAft>
              <a:buSzPts val="2300"/>
              <a:buFont typeface="Libre Franklin"/>
              <a:buChar char="●"/>
            </a:pPr>
            <a:r>
              <a:rPr lang="en" sz="2300" dirty="0">
                <a:latin typeface="Libre Franklin"/>
                <a:ea typeface="Libre Franklin"/>
                <a:cs typeface="Libre Franklin"/>
                <a:sym typeface="Libre Franklin"/>
              </a:rPr>
              <a:t>Over 50 volunteers</a:t>
            </a:r>
            <a:endParaRPr sz="2300" dirty="0">
              <a:latin typeface="Libre Franklin"/>
              <a:ea typeface="Libre Franklin"/>
              <a:cs typeface="Libre Franklin"/>
              <a:sym typeface="Libre Franklin"/>
            </a:endParaRPr>
          </a:p>
          <a:p>
            <a:pPr marL="457200" marR="0" lvl="0" indent="-374650" algn="l" rtl="0">
              <a:lnSpc>
                <a:spcPct val="100000"/>
              </a:lnSpc>
              <a:spcBef>
                <a:spcPts val="1000"/>
              </a:spcBef>
              <a:spcAft>
                <a:spcPts val="0"/>
              </a:spcAft>
              <a:buSzPts val="2300"/>
              <a:buFont typeface="Libre Franklin"/>
              <a:buChar char="●"/>
            </a:pPr>
            <a:r>
              <a:rPr lang="en" sz="2300" dirty="0">
                <a:latin typeface="Libre Franklin"/>
                <a:ea typeface="Libre Franklin"/>
                <a:cs typeface="Libre Franklin"/>
                <a:sym typeface="Libre Franklin"/>
              </a:rPr>
              <a:t>Developing corporate sponsorships plan</a:t>
            </a:r>
            <a:endParaRPr sz="2300" dirty="0">
              <a:latin typeface="Libre Franklin"/>
              <a:ea typeface="Libre Franklin"/>
              <a:cs typeface="Libre Franklin"/>
              <a:sym typeface="Libre Franklin"/>
            </a:endParaRPr>
          </a:p>
          <a:p>
            <a:pPr marL="457200" marR="0" lvl="0" indent="-228600" algn="l" rtl="0">
              <a:lnSpc>
                <a:spcPct val="100000"/>
              </a:lnSpc>
              <a:spcBef>
                <a:spcPts val="1000"/>
              </a:spcBef>
              <a:spcAft>
                <a:spcPts val="0"/>
              </a:spcAft>
              <a:buClr>
                <a:srgbClr val="000000"/>
              </a:buClr>
              <a:buSzPts val="2200"/>
              <a:buFont typeface="Libre Franklin"/>
              <a:buNone/>
            </a:pPr>
            <a:endParaRPr sz="2200" b="0" i="0" u="none" strike="noStrike" cap="none" dirty="0">
              <a:solidFill>
                <a:srgbClr val="000000"/>
              </a:solidFill>
              <a:latin typeface="Libre Franklin"/>
              <a:ea typeface="Libre Franklin"/>
              <a:cs typeface="Libre Franklin"/>
              <a:sym typeface="Libre Franklin"/>
            </a:endParaRPr>
          </a:p>
          <a:p>
            <a:pPr marL="457200" marR="0" lvl="0" indent="-228600" algn="l" rtl="0">
              <a:lnSpc>
                <a:spcPct val="100000"/>
              </a:lnSpc>
              <a:spcBef>
                <a:spcPts val="1000"/>
              </a:spcBef>
              <a:spcAft>
                <a:spcPts val="0"/>
              </a:spcAft>
              <a:buClr>
                <a:srgbClr val="000000"/>
              </a:buClr>
              <a:buSzPts val="2200"/>
              <a:buFont typeface="Libre Franklin"/>
              <a:buNone/>
            </a:pPr>
            <a:endParaRPr sz="2200" b="0" i="0" u="none" strike="noStrike" cap="none" dirty="0">
              <a:solidFill>
                <a:srgbClr val="000000"/>
              </a:solidFill>
              <a:latin typeface="Libre Franklin"/>
              <a:ea typeface="Libre Franklin"/>
              <a:cs typeface="Libre Franklin"/>
              <a:sym typeface="Libre Franklin"/>
            </a:endParaRPr>
          </a:p>
        </p:txBody>
      </p:sp>
      <p:sp>
        <p:nvSpPr>
          <p:cNvPr id="121" name="Google Shape;121;p19"/>
          <p:cNvSpPr txBox="1"/>
          <p:nvPr/>
        </p:nvSpPr>
        <p:spPr>
          <a:xfrm>
            <a:off x="587900" y="181811"/>
            <a:ext cx="81696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3400" b="1" i="0" u="none" strike="noStrike" cap="none" dirty="0">
                <a:solidFill>
                  <a:schemeClr val="lt1"/>
                </a:solidFill>
                <a:latin typeface="Libre Franklin"/>
                <a:ea typeface="Libre Franklin"/>
                <a:cs typeface="Libre Franklin"/>
                <a:sym typeface="Libre Franklin"/>
              </a:rPr>
              <a:t>Fundraising and Awareness Campaign</a:t>
            </a:r>
            <a:endParaRPr sz="3400" b="1" i="0" u="none" strike="noStrike" cap="none" dirty="0">
              <a:solidFill>
                <a:schemeClr val="lt1"/>
              </a:solidFill>
              <a:latin typeface="Libre Franklin"/>
              <a:ea typeface="Libre Franklin"/>
              <a:cs typeface="Libre Franklin"/>
              <a:sym typeface="Libre Franklin"/>
            </a:endParaRPr>
          </a:p>
        </p:txBody>
      </p:sp>
      <p:sp>
        <p:nvSpPr>
          <p:cNvPr id="122" name="Google Shape;122;p19"/>
          <p:cNvSpPr/>
          <p:nvPr/>
        </p:nvSpPr>
        <p:spPr>
          <a:xfrm>
            <a:off x="0" y="1059392"/>
            <a:ext cx="9144000" cy="1407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3" name="Google Shape;123;p19"/>
          <p:cNvSpPr txBox="1"/>
          <p:nvPr/>
        </p:nvSpPr>
        <p:spPr>
          <a:xfrm>
            <a:off x="0" y="4456725"/>
            <a:ext cx="9144000" cy="629700"/>
          </a:xfrm>
          <a:prstGeom prst="rect">
            <a:avLst/>
          </a:prstGeom>
          <a:noFill/>
          <a:ln>
            <a:noFill/>
          </a:ln>
        </p:spPr>
        <p:txBody>
          <a:bodyPr spcFirstLastPara="1" wrap="square" lIns="91425" tIns="91425" rIns="91425" bIns="91425" anchor="t" anchorCtr="0">
            <a:normAutofit fontScale="25000" lnSpcReduction="20000"/>
          </a:bodyPr>
          <a:lstStyle/>
          <a:p>
            <a:pPr marL="0" marR="0" lvl="0" indent="0" algn="l" rtl="0">
              <a:lnSpc>
                <a:spcPct val="115000"/>
              </a:lnSpc>
              <a:spcBef>
                <a:spcPts val="0"/>
              </a:spcBef>
              <a:spcAft>
                <a:spcPts val="0"/>
              </a:spcAft>
              <a:buClr>
                <a:schemeClr val="dk2"/>
              </a:buClr>
              <a:buSzPct val="258064"/>
              <a:buFont typeface="Arial"/>
              <a:buNone/>
            </a:pPr>
            <a:endParaRPr dirty="0"/>
          </a:p>
          <a:p>
            <a:pPr marL="0" marR="0" lvl="0" indent="0" algn="ctr" rtl="0">
              <a:lnSpc>
                <a:spcPct val="115000"/>
              </a:lnSpc>
              <a:spcBef>
                <a:spcPts val="0"/>
              </a:spcBef>
              <a:spcAft>
                <a:spcPts val="0"/>
              </a:spcAft>
              <a:buClr>
                <a:schemeClr val="dk2"/>
              </a:buClr>
              <a:buSzPct val="124582"/>
              <a:buFont typeface="Arial"/>
              <a:buNone/>
            </a:pPr>
            <a:endParaRPr sz="2900" b="0" i="0" u="none" strike="noStrike" cap="none" dirty="0">
              <a:solidFill>
                <a:schemeClr val="lt1"/>
              </a:solidFill>
              <a:latin typeface="Libre Franklin"/>
              <a:ea typeface="Libre Franklin"/>
              <a:cs typeface="Libre Franklin"/>
              <a:sym typeface="Libre Franklin"/>
            </a:endParaRPr>
          </a:p>
          <a:p>
            <a:pPr marL="0" marR="0" lvl="0" indent="0" algn="ctr" rtl="0">
              <a:lnSpc>
                <a:spcPct val="115000"/>
              </a:lnSpc>
              <a:spcBef>
                <a:spcPts val="0"/>
              </a:spcBef>
              <a:spcAft>
                <a:spcPts val="0"/>
              </a:spcAft>
              <a:buClr>
                <a:schemeClr val="dk2"/>
              </a:buClr>
              <a:buSzPct val="50179"/>
              <a:buFont typeface="Arial"/>
              <a:buNone/>
            </a:pPr>
            <a:r>
              <a:rPr lang="en" sz="7200" b="1" i="0" u="none" strike="noStrike" cap="none">
                <a:solidFill>
                  <a:schemeClr val="lt1"/>
                </a:solidFill>
                <a:latin typeface="Libre Franklin"/>
                <a:ea typeface="Libre Franklin"/>
                <a:cs typeface="Libre Franklin"/>
                <a:sym typeface="Libre Franklin"/>
              </a:rPr>
              <a:t>Visit www.belmontrink.com</a:t>
            </a:r>
            <a:endParaRPr sz="7200" b="1" i="0" u="none" strike="noStrike" cap="none" dirty="0">
              <a:solidFill>
                <a:schemeClr val="l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0" y="0"/>
            <a:ext cx="9144000" cy="927600"/>
          </a:xfrm>
          <a:prstGeom prst="rect">
            <a:avLst/>
          </a:prstGeom>
          <a:solidFill>
            <a:srgbClr val="741B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9" name="Google Shape;129;p20"/>
          <p:cNvSpPr/>
          <p:nvPr/>
        </p:nvSpPr>
        <p:spPr>
          <a:xfrm>
            <a:off x="35347" y="5037801"/>
            <a:ext cx="9144000" cy="1056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0" name="Google Shape;130;p20"/>
          <p:cNvSpPr/>
          <p:nvPr/>
        </p:nvSpPr>
        <p:spPr>
          <a:xfrm>
            <a:off x="7601" y="933430"/>
            <a:ext cx="9144000" cy="138000"/>
          </a:xfrm>
          <a:prstGeom prst="rect">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1" name="Google Shape;131;p20"/>
          <p:cNvSpPr txBox="1"/>
          <p:nvPr/>
        </p:nvSpPr>
        <p:spPr>
          <a:xfrm>
            <a:off x="198176" y="1077418"/>
            <a:ext cx="8747700" cy="33801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1000"/>
              </a:spcBef>
              <a:spcAft>
                <a:spcPts val="0"/>
              </a:spcAft>
              <a:buClr>
                <a:srgbClr val="20124D"/>
              </a:buClr>
              <a:buSzPts val="2400"/>
              <a:buFont typeface="Libre Franklin"/>
              <a:buChar char="●"/>
            </a:pPr>
            <a:r>
              <a:rPr lang="en" sz="1800" dirty="0">
                <a:solidFill>
                  <a:srgbClr val="20124D"/>
                </a:solidFill>
                <a:latin typeface="Libre Franklin"/>
                <a:ea typeface="Libre Franklin"/>
                <a:cs typeface="Libre Franklin"/>
                <a:sym typeface="Libre Franklin"/>
              </a:rPr>
              <a:t>Critical Safety Issues</a:t>
            </a:r>
            <a:endParaRPr sz="1800" dirty="0">
              <a:solidFill>
                <a:srgbClr val="20124D"/>
              </a:solidFill>
              <a:latin typeface="Libre Franklin"/>
              <a:ea typeface="Libre Franklin"/>
              <a:cs typeface="Libre Franklin"/>
              <a:sym typeface="Libre Franklin"/>
            </a:endParaRPr>
          </a:p>
          <a:p>
            <a:pPr marL="457200" lvl="0"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Costs and impacts of delays and not addressing the rink:</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An inoperable unsafe building, costly demolition of the rink building and White Field house</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Loss of locker rooms for the field sports</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Eliminating a revenue generating asset to the town </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Potential consequences of injuries to community members. </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Cost to maintain the very successful high school boys’ and girls’ hockey programs and impact to school budget for ice and transportation</a:t>
            </a:r>
            <a:endParaRPr sz="1800" dirty="0">
              <a:solidFill>
                <a:srgbClr val="222222"/>
              </a:solidFill>
              <a:highlight>
                <a:srgbClr val="FFFFFF"/>
              </a:highlight>
              <a:latin typeface="Libre Franklin"/>
              <a:ea typeface="Libre Franklin"/>
              <a:cs typeface="Libre Franklin"/>
              <a:sym typeface="Libre Franklin"/>
            </a:endParaRPr>
          </a:p>
          <a:p>
            <a:pPr marL="914400" lvl="1" indent="-342900" algn="l" rtl="0">
              <a:lnSpc>
                <a:spcPct val="115000"/>
              </a:lnSpc>
              <a:spcBef>
                <a:spcPts val="0"/>
              </a:spcBef>
              <a:spcAft>
                <a:spcPts val="0"/>
              </a:spcAft>
              <a:buClr>
                <a:srgbClr val="20124D"/>
              </a:buClr>
              <a:buSzPts val="1800"/>
              <a:buFont typeface="Libre Franklin"/>
              <a:buChar char="○"/>
            </a:pPr>
            <a:r>
              <a:rPr lang="en" sz="1800" dirty="0">
                <a:solidFill>
                  <a:srgbClr val="222222"/>
                </a:solidFill>
                <a:highlight>
                  <a:srgbClr val="FFFFFF"/>
                </a:highlight>
                <a:latin typeface="Libre Franklin"/>
                <a:ea typeface="Libre Franklin"/>
                <a:cs typeface="Libre Franklin"/>
                <a:sym typeface="Libre Franklin"/>
              </a:rPr>
              <a:t> Critical youth, recreation and community programs  at risk</a:t>
            </a:r>
            <a:endParaRPr sz="1800" dirty="0">
              <a:solidFill>
                <a:srgbClr val="20124D"/>
              </a:solidFill>
              <a:latin typeface="Libre Franklin"/>
              <a:ea typeface="Libre Franklin"/>
              <a:cs typeface="Libre Franklin"/>
              <a:sym typeface="Libre Franklin"/>
            </a:endParaRPr>
          </a:p>
        </p:txBody>
      </p:sp>
      <p:sp>
        <p:nvSpPr>
          <p:cNvPr id="132" name="Google Shape;132;p20"/>
          <p:cNvSpPr txBox="1"/>
          <p:nvPr/>
        </p:nvSpPr>
        <p:spPr>
          <a:xfrm>
            <a:off x="447882" y="120464"/>
            <a:ext cx="8248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 sz="4800" b="1" dirty="0">
                <a:solidFill>
                  <a:schemeClr val="lt1"/>
                </a:solidFill>
              </a:rPr>
              <a:t>Additional Costs</a:t>
            </a:r>
            <a:endParaRPr sz="4800" b="1"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p:nvPr/>
        </p:nvSpPr>
        <p:spPr>
          <a:xfrm>
            <a:off x="-8000" y="4085034"/>
            <a:ext cx="9144000" cy="1071600"/>
          </a:xfrm>
          <a:prstGeom prst="rect">
            <a:avLst/>
          </a:prstGeom>
          <a:solidFill>
            <a:srgbClr val="71141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38" name="Google Shape;138;p21"/>
          <p:cNvSpPr/>
          <p:nvPr/>
        </p:nvSpPr>
        <p:spPr>
          <a:xfrm>
            <a:off x="-8000" y="0"/>
            <a:ext cx="9144000" cy="4085100"/>
          </a:xfrm>
          <a:prstGeom prst="rect">
            <a:avLst/>
          </a:prstGeom>
          <a:solidFill>
            <a:srgbClr val="3D318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1"/>
          <p:cNvSpPr txBox="1">
            <a:spLocks noGrp="1"/>
          </p:cNvSpPr>
          <p:nvPr>
            <p:ph type="subTitle" idx="1"/>
          </p:nvPr>
        </p:nvSpPr>
        <p:spPr>
          <a:xfrm>
            <a:off x="1821676" y="4239345"/>
            <a:ext cx="7322100" cy="792600"/>
          </a:xfrm>
          <a:prstGeom prst="rect">
            <a:avLst/>
          </a:prstGeom>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None/>
            </a:pPr>
            <a:r>
              <a:rPr lang="en" sz="2900">
                <a:solidFill>
                  <a:schemeClr val="lt1"/>
                </a:solidFill>
                <a:latin typeface="Libre Franklin"/>
                <a:ea typeface="Libre Franklin"/>
                <a:cs typeface="Libre Franklin"/>
                <a:sym typeface="Libre Franklin"/>
              </a:rPr>
              <a:t>Get Involved. Learn More. </a:t>
            </a:r>
            <a:endParaRPr sz="2900" dirty="0">
              <a:solidFill>
                <a:schemeClr val="lt1"/>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r>
              <a:rPr lang="en" sz="2900">
                <a:solidFill>
                  <a:schemeClr val="lt1"/>
                </a:solidFill>
                <a:latin typeface="Libre Franklin"/>
                <a:ea typeface="Libre Franklin"/>
                <a:cs typeface="Libre Franklin"/>
                <a:sym typeface="Libre Franklin"/>
              </a:rPr>
              <a:t>Visit www.belmontrink.com</a:t>
            </a:r>
            <a:endParaRPr sz="2900" dirty="0">
              <a:solidFill>
                <a:schemeClr val="lt1"/>
              </a:solidFill>
              <a:latin typeface="Libre Franklin"/>
              <a:ea typeface="Libre Franklin"/>
              <a:cs typeface="Libre Franklin"/>
              <a:sym typeface="Libre Franklin"/>
            </a:endParaRPr>
          </a:p>
        </p:txBody>
      </p:sp>
      <p:sp>
        <p:nvSpPr>
          <p:cNvPr id="140" name="Google Shape;140;p21"/>
          <p:cNvSpPr txBox="1"/>
          <p:nvPr/>
        </p:nvSpPr>
        <p:spPr>
          <a:xfrm>
            <a:off x="289834" y="1970833"/>
            <a:ext cx="84648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600" b="1">
                <a:solidFill>
                  <a:schemeClr val="lt1"/>
                </a:solidFill>
                <a:latin typeface="Libre Franklin"/>
                <a:ea typeface="Libre Franklin"/>
                <a:cs typeface="Libre Franklin"/>
                <a:sym typeface="Libre Franklin"/>
              </a:rPr>
              <a:t>THANK YOU</a:t>
            </a:r>
            <a:endParaRPr sz="6600" b="1" dirty="0">
              <a:solidFill>
                <a:schemeClr val="lt1"/>
              </a:solidFill>
              <a:latin typeface="Libre Franklin"/>
              <a:ea typeface="Libre Franklin"/>
              <a:cs typeface="Libre Franklin"/>
              <a:sym typeface="Libre Franklin"/>
            </a:endParaRPr>
          </a:p>
        </p:txBody>
      </p:sp>
      <p:pic>
        <p:nvPicPr>
          <p:cNvPr id="141" name="Google Shape;141;p21"/>
          <p:cNvPicPr preferRelativeResize="0"/>
          <p:nvPr/>
        </p:nvPicPr>
        <p:blipFill rotWithShape="1">
          <a:blip r:embed="rId3">
            <a:alphaModFix/>
          </a:blip>
          <a:srcRect b="22124"/>
          <a:stretch/>
        </p:blipFill>
        <p:spPr>
          <a:xfrm>
            <a:off x="214794" y="4239345"/>
            <a:ext cx="657550" cy="667291"/>
          </a:xfrm>
          <a:prstGeom prst="rect">
            <a:avLst/>
          </a:prstGeom>
          <a:noFill/>
          <a:ln>
            <a:noFill/>
          </a:ln>
        </p:spPr>
      </p:pic>
      <p:sp>
        <p:nvSpPr>
          <p:cNvPr id="142" name="Google Shape;142;p21"/>
          <p:cNvSpPr/>
          <p:nvPr/>
        </p:nvSpPr>
        <p:spPr>
          <a:xfrm>
            <a:off x="0" y="0"/>
            <a:ext cx="9144000" cy="1005300"/>
          </a:xfrm>
          <a:prstGeom prst="rect">
            <a:avLst/>
          </a:prstGeom>
          <a:solidFill>
            <a:srgbClr val="71141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pic>
        <p:nvPicPr>
          <p:cNvPr id="9" name="Picture 8" descr="A group of children holding a sign&#10;&#10;Description automatically generated with medium confidence">
            <a:extLst>
              <a:ext uri="{FF2B5EF4-FFF2-40B4-BE49-F238E27FC236}">
                <a16:creationId xmlns:a16="http://schemas.microsoft.com/office/drawing/2014/main" id="{E522D665-110C-4230-AF8F-20921E3AA1BA}"/>
              </a:ext>
            </a:extLst>
          </p:cNvPr>
          <p:cNvPicPr>
            <a:picLocks noChangeAspect="1"/>
          </p:cNvPicPr>
          <p:nvPr/>
        </p:nvPicPr>
        <p:blipFill>
          <a:blip r:embed="rId4"/>
          <a:stretch>
            <a:fillRect/>
          </a:stretch>
        </p:blipFill>
        <p:spPr>
          <a:xfrm>
            <a:off x="130944" y="68462"/>
            <a:ext cx="2805994" cy="1902371"/>
          </a:xfrm>
          <a:prstGeom prst="rect">
            <a:avLst/>
          </a:prstGeom>
        </p:spPr>
      </p:pic>
      <p:pic>
        <p:nvPicPr>
          <p:cNvPr id="11" name="Picture 10" descr="A group of people marching with signs&#10;&#10;Description automatically generated with medium confidence">
            <a:extLst>
              <a:ext uri="{FF2B5EF4-FFF2-40B4-BE49-F238E27FC236}">
                <a16:creationId xmlns:a16="http://schemas.microsoft.com/office/drawing/2014/main" id="{A3829A0A-1832-4D10-A314-AC23B1E81178}"/>
              </a:ext>
            </a:extLst>
          </p:cNvPr>
          <p:cNvPicPr>
            <a:picLocks noChangeAspect="1"/>
          </p:cNvPicPr>
          <p:nvPr/>
        </p:nvPicPr>
        <p:blipFill>
          <a:blip r:embed="rId5"/>
          <a:stretch>
            <a:fillRect/>
          </a:stretch>
        </p:blipFill>
        <p:spPr>
          <a:xfrm>
            <a:off x="5386509" y="3019825"/>
            <a:ext cx="3665960" cy="207050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490</Words>
  <Application>Microsoft Office PowerPoint</Application>
  <PresentationFormat>On-screen Show (16:9)</PresentationFormat>
  <Paragraphs>64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Libre Franklin</vt:lpstr>
      <vt:lpstr>Arial</vt:lpstr>
      <vt:lpstr>Simple Light</vt:lpstr>
      <vt:lpstr>BYHA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BYHA UPDATE</dc:title>
  <dc:creator>McElroy, Karen</dc:creator>
  <cp:lastModifiedBy>Karen B McElroy (Open)
</cp:lastModifiedBy>
  <cp:revision>9</cp:revision>
  <dcterms:modified xsi:type="dcterms:W3CDTF">2022-07-18T10:53:38Z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2022-07-18T02:19:32Z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2139e077-d953-4845-b94f-9cd105619039</vt:lpwstr>
  </property>
  <property fmtid="{D5CDD505-2E9C-101B-9397-08002B2CF9AE}" pid="8" name="MSIP_Label_ea60d57e-af5b-4752-ac57-3e4f28ca11dc_ContentBits">
    <vt:lpwstr>0</vt:lpwstr>
  </property>
</Properties>
</file>