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8" r:id="rId2"/>
    <p:sldId id="259" r:id="rId3"/>
    <p:sldId id="28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5" r:id="rId25"/>
    <p:sldId id="286" r:id="rId26"/>
    <p:sldId id="287" r:id="rId27"/>
    <p:sldId id="28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15BFB-69E0-4B1C-AFF9-FCA4E979B26A}" type="datetimeFigureOut">
              <a:rPr lang="en-US" smtClean="0"/>
              <a:t>7/23/2022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4EC9C-D952-46FB-8349-19D722A508B6}" type="slidenum">
              <a:rPr lang="en-US" smtClean="0"/>
              <a:t>‹#›</a:t>
            </a:fld>
            <a:endParaRPr lang="en-US"/>
          </a:p>
        </p:txBody>
      </p:sp>
    </p:spTree>
    <p:extLst>
      <p:ext uri="{BB962C8B-B14F-4D97-AF65-F5344CB8AC3E}">
        <p14:creationId xmlns:p14="http://schemas.microsoft.com/office/powerpoint/2010/main" val="343053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EC9C-D952-46FB-8349-19D722A508B6}" type="slidenum">
              <a:rPr lang="en-US" smtClean="0"/>
              <a:t>5</a:t>
            </a:fld>
            <a:endParaRPr lang="en-US"/>
          </a:p>
        </p:txBody>
      </p:sp>
    </p:spTree>
    <p:extLst>
      <p:ext uri="{BB962C8B-B14F-4D97-AF65-F5344CB8AC3E}">
        <p14:creationId xmlns:p14="http://schemas.microsoft.com/office/powerpoint/2010/main" val="1638228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3434E-BA5A-44F1-A010-D980BD3F11B2}" type="datetime1">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99068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78D76-49C7-43F9-B226-193125E84002}" type="datetime1">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123161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35C96-FF96-4EB2-8E50-B45C477C742B}" type="datetime1">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353089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E4572-14CB-4C0D-8F73-82FBA7A6E655}" type="datetime1">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261248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A866D-3889-49CE-BFB0-3B4EA6E0F001}" type="datetime1">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240530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79283-F017-445D-A8C2-97152E56A0CF}" type="datetime1">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10988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F55E0-5B4F-47FE-9F69-E4E463351F73}" type="datetime1">
              <a:rPr lang="en-US" smtClean="0"/>
              <a:t>7/23/2022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18401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24706-18F3-40E1-87B4-895133FEAD9B}" type="datetime1">
              <a:rPr lang="en-US" smtClean="0"/>
              <a:t>7/23/2022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383819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32DAA-2C18-4A1A-B7EC-2BB5809C9942}" type="datetime1">
              <a:rPr lang="en-US" smtClean="0"/>
              <a:t>7/23/2022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72579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9099-4F88-4912-8D6F-0CDB73E46EB8}" type="datetime1">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373854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AC4C0-5D70-4203-B3EA-530238C7580A}" type="datetime1">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353CB-5640-4674-A66E-3CF445D4DFCB}" type="slidenum">
              <a:rPr lang="en-US" smtClean="0"/>
              <a:t>‹#›</a:t>
            </a:fld>
            <a:endParaRPr lang="en-US" dirty="0"/>
          </a:p>
        </p:txBody>
      </p:sp>
    </p:spTree>
    <p:extLst>
      <p:ext uri="{BB962C8B-B14F-4D97-AF65-F5344CB8AC3E}">
        <p14:creationId xmlns:p14="http://schemas.microsoft.com/office/powerpoint/2010/main" val="34841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004C2-89B7-4FEF-BC76-8758817CFA08}" type="datetime1">
              <a:rPr lang="en-US" smtClean="0"/>
              <a:t>7/23/2022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353CB-5640-4674-A66E-3CF445D4DFCB}" type="slidenum">
              <a:rPr lang="en-US" smtClean="0"/>
              <a:t>‹#›</a:t>
            </a:fld>
            <a:endParaRPr lang="en-US" dirty="0"/>
          </a:p>
        </p:txBody>
      </p:sp>
    </p:spTree>
    <p:extLst>
      <p:ext uri="{BB962C8B-B14F-4D97-AF65-F5344CB8AC3E}">
        <p14:creationId xmlns:p14="http://schemas.microsoft.com/office/powerpoint/2010/main" val="2535682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519"/>
            <a:ext cx="10515600" cy="1669106"/>
          </a:xfrm>
        </p:spPr>
        <p:txBody>
          <a:bodyPr>
            <a:normAutofit fontScale="90000"/>
          </a:bodyPr>
          <a:lstStyle/>
          <a:p>
            <a:pPr algn="ctr"/>
            <a:r>
              <a:rPr lang="en-US" b="1" dirty="0" smtClean="0">
                <a:solidFill>
                  <a:srgbClr val="002060"/>
                </a:solidFill>
                <a:latin typeface="Times New Roman" panose="02020603050405020304" pitchFamily="18" charset="0"/>
                <a:cs typeface="Times New Roman" panose="02020603050405020304" pitchFamily="18" charset="0"/>
              </a:rPr>
              <a:t>Belmont Police Department </a:t>
            </a:r>
            <a:br>
              <a:rPr lang="en-US" b="1" dirty="0" smtClean="0">
                <a:solidFill>
                  <a:srgbClr val="002060"/>
                </a:solidFill>
                <a:latin typeface="Times New Roman" panose="02020603050405020304" pitchFamily="18" charset="0"/>
                <a:cs typeface="Times New Roman" panose="02020603050405020304" pitchFamily="18" charset="0"/>
              </a:rPr>
            </a:br>
            <a:r>
              <a:rPr lang="en-US" b="1" dirty="0" smtClean="0">
                <a:solidFill>
                  <a:srgbClr val="002060"/>
                </a:solidFill>
                <a:latin typeface="Times New Roman" panose="02020603050405020304" pitchFamily="18" charset="0"/>
                <a:cs typeface="Times New Roman" panose="02020603050405020304" pitchFamily="18" charset="0"/>
              </a:rPr>
              <a:t>Strategic Plan </a:t>
            </a:r>
            <a:br>
              <a:rPr lang="en-US" b="1" dirty="0" smtClean="0">
                <a:solidFill>
                  <a:srgbClr val="002060"/>
                </a:solidFill>
                <a:latin typeface="Times New Roman" panose="02020603050405020304" pitchFamily="18" charset="0"/>
                <a:cs typeface="Times New Roman" panose="02020603050405020304" pitchFamily="18" charset="0"/>
              </a:rPr>
            </a:br>
            <a:r>
              <a:rPr lang="en-US" b="1" dirty="0" smtClean="0">
                <a:solidFill>
                  <a:srgbClr val="002060"/>
                </a:solidFill>
                <a:latin typeface="Times New Roman" panose="02020603050405020304" pitchFamily="18" charset="0"/>
                <a:cs typeface="Times New Roman" panose="02020603050405020304" pitchFamily="18" charset="0"/>
              </a:rPr>
              <a:t>2022-2027</a:t>
            </a:r>
            <a:endParaRPr lang="en-US" b="1" dirty="0">
              <a:solidFill>
                <a:srgbClr val="002060"/>
              </a:solidFill>
              <a:latin typeface="Times New Roman" panose="02020603050405020304" pitchFamily="18" charset="0"/>
              <a:cs typeface="Times New Roman" panose="02020603050405020304" pitchFamily="18" charset="0"/>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95108" y="1825625"/>
            <a:ext cx="5801784" cy="4351338"/>
          </a:xfrm>
        </p:spPr>
      </p:pic>
      <p:sp>
        <p:nvSpPr>
          <p:cNvPr id="3" name="Rectangle 2"/>
          <p:cNvSpPr/>
          <p:nvPr/>
        </p:nvSpPr>
        <p:spPr>
          <a:xfrm>
            <a:off x="3195108" y="1825625"/>
            <a:ext cx="5801784" cy="4351338"/>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235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STRENGHTS </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p:txBody>
          <a:bodyPr/>
          <a:lstStyle/>
          <a:p>
            <a:r>
              <a:rPr lang="en-US" u="sng" dirty="0" smtClean="0">
                <a:solidFill>
                  <a:srgbClr val="002060"/>
                </a:solidFill>
                <a:latin typeface="Times New Roman" panose="02020603050405020304" pitchFamily="18" charset="0"/>
                <a:cs typeface="Times New Roman" panose="02020603050405020304" pitchFamily="18" charset="0"/>
              </a:rPr>
              <a:t>Selected Calls for Service</a:t>
            </a:r>
            <a:r>
              <a:rPr lang="en-US" dirty="0" smtClean="0">
                <a:solidFill>
                  <a:srgbClr val="00206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r>
              <a:rPr lang="en-US" sz="2000" i="1" dirty="0" smtClean="0">
                <a:solidFill>
                  <a:srgbClr val="002060"/>
                </a:solidFill>
                <a:latin typeface="Times New Roman" panose="02020603050405020304" pitchFamily="18" charset="0"/>
                <a:cs typeface="Times New Roman" panose="02020603050405020304" pitchFamily="18" charset="0"/>
              </a:rPr>
              <a:t>Domestic Violence Calls</a:t>
            </a:r>
          </a:p>
          <a:p>
            <a:pPr>
              <a:lnSpc>
                <a:spcPct val="100000"/>
              </a:lnSpc>
              <a:spcBef>
                <a:spcPts val="0"/>
              </a:spcBef>
              <a:buFont typeface="Wingdings" panose="05000000000000000000" pitchFamily="2" charset="2"/>
              <a:buChar char="ü"/>
            </a:pPr>
            <a:r>
              <a:rPr lang="en-US" sz="2000" i="1" dirty="0" smtClean="0">
                <a:solidFill>
                  <a:srgbClr val="002060"/>
                </a:solidFill>
                <a:latin typeface="Times New Roman" panose="02020603050405020304" pitchFamily="18" charset="0"/>
                <a:cs typeface="Times New Roman" panose="02020603050405020304" pitchFamily="18" charset="0"/>
              </a:rPr>
              <a:t>Mental Health/People in Crisis</a:t>
            </a:r>
          </a:p>
          <a:p>
            <a:pPr>
              <a:lnSpc>
                <a:spcPct val="100000"/>
              </a:lnSpc>
              <a:spcBef>
                <a:spcPts val="0"/>
              </a:spcBef>
              <a:buFont typeface="Wingdings" panose="05000000000000000000" pitchFamily="2" charset="2"/>
              <a:buChar char="ü"/>
            </a:pPr>
            <a:r>
              <a:rPr lang="en-US" sz="2000" i="1" dirty="0" smtClean="0">
                <a:solidFill>
                  <a:srgbClr val="002060"/>
                </a:solidFill>
                <a:latin typeface="Times New Roman" panose="02020603050405020304" pitchFamily="18" charset="0"/>
                <a:cs typeface="Times New Roman" panose="02020603050405020304" pitchFamily="18" charset="0"/>
              </a:rPr>
              <a:t>De- escalation</a:t>
            </a:r>
          </a:p>
          <a:p>
            <a:pPr>
              <a:lnSpc>
                <a:spcPct val="100000"/>
              </a:lnSpc>
              <a:spcBef>
                <a:spcPts val="0"/>
              </a:spcBef>
              <a:buFont typeface="Wingdings" panose="05000000000000000000" pitchFamily="2" charset="2"/>
              <a:buChar char="ü"/>
            </a:pPr>
            <a:r>
              <a:rPr lang="en-US" sz="2000" i="1" dirty="0" smtClean="0">
                <a:solidFill>
                  <a:srgbClr val="002060"/>
                </a:solidFill>
                <a:latin typeface="Times New Roman" panose="02020603050405020304" pitchFamily="18" charset="0"/>
                <a:cs typeface="Times New Roman" panose="02020603050405020304" pitchFamily="18" charset="0"/>
              </a:rPr>
              <a:t>Missing Persons </a:t>
            </a:r>
            <a:endParaRPr lang="en-US" sz="2000" i="1" dirty="0" smtClean="0"/>
          </a:p>
          <a:p>
            <a:r>
              <a:rPr lang="en-US" dirty="0" smtClean="0">
                <a:solidFill>
                  <a:srgbClr val="002060"/>
                </a:solidFill>
                <a:latin typeface="Times New Roman" panose="02020603050405020304" pitchFamily="18" charset="0"/>
                <a:cs typeface="Times New Roman" panose="02020603050405020304" pitchFamily="18" charset="0"/>
              </a:rPr>
              <a:t>Good employees who care </a:t>
            </a:r>
          </a:p>
          <a:p>
            <a:r>
              <a:rPr lang="en-US" dirty="0" smtClean="0">
                <a:solidFill>
                  <a:srgbClr val="002060"/>
                </a:solidFill>
                <a:latin typeface="Times New Roman" panose="02020603050405020304" pitchFamily="18" charset="0"/>
                <a:cs typeface="Times New Roman" panose="02020603050405020304" pitchFamily="18" charset="0"/>
              </a:rPr>
              <a:t>Renovated Police HQ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half" idx="2"/>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Public Image </a:t>
            </a:r>
          </a:p>
          <a:p>
            <a:r>
              <a:rPr lang="en-US" dirty="0" smtClean="0">
                <a:solidFill>
                  <a:srgbClr val="002060"/>
                </a:solidFill>
                <a:latin typeface="Times New Roman" panose="02020603050405020304" pitchFamily="18" charset="0"/>
                <a:cs typeface="Times New Roman" panose="02020603050405020304" pitchFamily="18" charset="0"/>
              </a:rPr>
              <a:t>Professional Staff </a:t>
            </a:r>
          </a:p>
          <a:p>
            <a:r>
              <a:rPr lang="en-US" dirty="0" smtClean="0">
                <a:solidFill>
                  <a:srgbClr val="002060"/>
                </a:solidFill>
                <a:latin typeface="Times New Roman" panose="02020603050405020304" pitchFamily="18" charset="0"/>
                <a:cs typeface="Times New Roman" panose="02020603050405020304" pitchFamily="18" charset="0"/>
              </a:rPr>
              <a:t>E911 Communications Center</a:t>
            </a:r>
          </a:p>
          <a:p>
            <a:r>
              <a:rPr lang="en-US" dirty="0" smtClean="0">
                <a:solidFill>
                  <a:srgbClr val="002060"/>
                </a:solidFill>
                <a:latin typeface="Times New Roman" panose="02020603050405020304" pitchFamily="18" charset="0"/>
                <a:cs typeface="Times New Roman" panose="02020603050405020304" pitchFamily="18" charset="0"/>
              </a:rPr>
              <a:t>Restorative Justice Approach </a:t>
            </a:r>
          </a:p>
          <a:p>
            <a:r>
              <a:rPr lang="en-US" dirty="0" smtClean="0">
                <a:solidFill>
                  <a:srgbClr val="002060"/>
                </a:solidFill>
                <a:latin typeface="Times New Roman" panose="02020603050405020304" pitchFamily="18" charset="0"/>
                <a:cs typeface="Times New Roman" panose="02020603050405020304" pitchFamily="18" charset="0"/>
              </a:rPr>
              <a:t>Membership in NEMLEC </a:t>
            </a:r>
          </a:p>
          <a:p>
            <a:pPr marL="0" indent="0">
              <a:buNone/>
            </a:pP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50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WEAKNESSES </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Information Technology</a:t>
            </a:r>
          </a:p>
          <a:p>
            <a:r>
              <a:rPr lang="en-US" dirty="0" smtClean="0">
                <a:solidFill>
                  <a:srgbClr val="002060"/>
                </a:solidFill>
                <a:latin typeface="Times New Roman" panose="02020603050405020304" pitchFamily="18" charset="0"/>
                <a:cs typeface="Times New Roman" panose="02020603050405020304" pitchFamily="18" charset="0"/>
              </a:rPr>
              <a:t>Public Outreach</a:t>
            </a:r>
          </a:p>
          <a:p>
            <a:r>
              <a:rPr lang="en-US" dirty="0" smtClean="0">
                <a:solidFill>
                  <a:srgbClr val="002060"/>
                </a:solidFill>
                <a:latin typeface="Times New Roman" panose="02020603050405020304" pitchFamily="18" charset="0"/>
                <a:cs typeface="Times New Roman" panose="02020603050405020304" pitchFamily="18" charset="0"/>
              </a:rPr>
              <a:t>Lack of Supervision </a:t>
            </a:r>
            <a:r>
              <a:rPr lang="en-US" sz="1600" dirty="0" smtClean="0">
                <a:solidFill>
                  <a:srgbClr val="002060"/>
                </a:solidFill>
                <a:latin typeface="Times New Roman" panose="02020603050405020304" pitchFamily="18" charset="0"/>
                <a:cs typeface="Times New Roman" panose="02020603050405020304" pitchFamily="18" charset="0"/>
              </a:rPr>
              <a:t>(certain shifts).</a:t>
            </a:r>
          </a:p>
          <a:p>
            <a:r>
              <a:rPr lang="en-US" dirty="0" smtClean="0">
                <a:solidFill>
                  <a:srgbClr val="002060"/>
                </a:solidFill>
                <a:latin typeface="Times New Roman" panose="02020603050405020304" pitchFamily="18" charset="0"/>
                <a:cs typeface="Times New Roman" panose="02020603050405020304" pitchFamily="18" charset="0"/>
              </a:rPr>
              <a:t>Lack of School Crossing Guards </a:t>
            </a:r>
          </a:p>
          <a:p>
            <a:r>
              <a:rPr lang="en-US" dirty="0" smtClean="0">
                <a:solidFill>
                  <a:srgbClr val="002060"/>
                </a:solidFill>
                <a:latin typeface="Times New Roman" panose="02020603050405020304" pitchFamily="18" charset="0"/>
                <a:cs typeface="Times New Roman" panose="02020603050405020304" pitchFamily="18" charset="0"/>
              </a:rPr>
              <a:t>Staffing shortages </a:t>
            </a:r>
          </a:p>
          <a:p>
            <a:r>
              <a:rPr lang="en-US" dirty="0" smtClean="0">
                <a:solidFill>
                  <a:srgbClr val="002060"/>
                </a:solidFill>
                <a:latin typeface="Times New Roman" panose="02020603050405020304" pitchFamily="18" charset="0"/>
                <a:cs typeface="Times New Roman" panose="02020603050405020304" pitchFamily="18" charset="0"/>
              </a:rPr>
              <a:t>Lack of Diversity amongst police officer ranks.</a:t>
            </a:r>
          </a:p>
        </p:txBody>
      </p:sp>
      <p:sp>
        <p:nvSpPr>
          <p:cNvPr id="4" name="Content Placeholder 3"/>
          <p:cNvSpPr>
            <a:spLocks noGrp="1"/>
          </p:cNvSpPr>
          <p:nvPr>
            <p:ph sz="half" idx="2"/>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Traffic Management</a:t>
            </a:r>
          </a:p>
          <a:p>
            <a:r>
              <a:rPr lang="en-US" dirty="0" smtClean="0">
                <a:solidFill>
                  <a:srgbClr val="002060"/>
                </a:solidFill>
                <a:latin typeface="Times New Roman" panose="02020603050405020304" pitchFamily="18" charset="0"/>
                <a:cs typeface="Times New Roman" panose="02020603050405020304" pitchFamily="18" charset="0"/>
              </a:rPr>
              <a:t>Officer Wellness</a:t>
            </a:r>
          </a:p>
          <a:p>
            <a:r>
              <a:rPr lang="en-US" dirty="0" smtClean="0">
                <a:solidFill>
                  <a:srgbClr val="002060"/>
                </a:solidFill>
                <a:latin typeface="Times New Roman" panose="02020603050405020304" pitchFamily="18" charset="0"/>
                <a:cs typeface="Times New Roman" panose="02020603050405020304" pitchFamily="18" charset="0"/>
              </a:rPr>
              <a:t>Shooting Range in disrepair</a:t>
            </a:r>
          </a:p>
          <a:p>
            <a:r>
              <a:rPr lang="en-US" dirty="0" smtClean="0">
                <a:solidFill>
                  <a:srgbClr val="002060"/>
                </a:solidFill>
                <a:latin typeface="Times New Roman" panose="02020603050405020304" pitchFamily="18" charset="0"/>
                <a:cs typeface="Times New Roman" panose="02020603050405020304" pitchFamily="18" charset="0"/>
              </a:rPr>
              <a:t>Lack of Tactical Training</a:t>
            </a:r>
          </a:p>
          <a:p>
            <a:r>
              <a:rPr lang="en-US" dirty="0" smtClean="0">
                <a:solidFill>
                  <a:srgbClr val="002060"/>
                </a:solidFill>
                <a:latin typeface="Times New Roman" panose="02020603050405020304" pitchFamily="18" charset="0"/>
                <a:cs typeface="Times New Roman" panose="02020603050405020304" pitchFamily="18" charset="0"/>
              </a:rPr>
              <a:t>Time required to fill vacancies </a:t>
            </a:r>
          </a:p>
          <a:p>
            <a:endParaRPr lang="en-US" dirty="0" smtClean="0">
              <a:solidFill>
                <a:srgbClr val="00206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680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smtClean="0">
                <a:solidFill>
                  <a:srgbClr val="002060"/>
                </a:solidFill>
                <a:latin typeface="Times New Roman" panose="02020603050405020304" pitchFamily="18" charset="0"/>
                <a:cs typeface="Times New Roman" panose="02020603050405020304" pitchFamily="18" charset="0"/>
              </a:rPr>
              <a:t>Opportunities</a:t>
            </a:r>
            <a:r>
              <a:rPr lang="en-US" b="1" dirty="0" smtClean="0"/>
              <a:t> </a:t>
            </a:r>
            <a:endParaRPr lang="en-US" b="1" dirty="0"/>
          </a:p>
        </p:txBody>
      </p:sp>
      <p:sp>
        <p:nvSpPr>
          <p:cNvPr id="3" name="Content Placeholder 2"/>
          <p:cNvSpPr>
            <a:spLocks noGrp="1"/>
          </p:cNvSpPr>
          <p:nvPr>
            <p:ph sz="half" idx="1"/>
          </p:nvPr>
        </p:nvSpPr>
        <p:spPr>
          <a:xfrm>
            <a:off x="838200" y="2377560"/>
            <a:ext cx="10818341" cy="4351338"/>
          </a:xfrm>
        </p:spPr>
        <p:txBody>
          <a:bodyPr/>
          <a:lstStyle/>
          <a:p>
            <a:pPr marL="0" indent="0" algn="ctr">
              <a:buNone/>
            </a:pPr>
            <a:r>
              <a:rPr lang="en-US" u="sng" dirty="0">
                <a:solidFill>
                  <a:srgbClr val="002060"/>
                </a:solidFill>
                <a:latin typeface="Times New Roman" panose="02020603050405020304" pitchFamily="18" charset="0"/>
                <a:cs typeface="Times New Roman" panose="02020603050405020304" pitchFamily="18" charset="0"/>
              </a:rPr>
              <a:t>Additional Training</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u="sng" dirty="0">
                <a:solidFill>
                  <a:srgbClr val="002060"/>
                </a:solidFill>
                <a:latin typeface="Times New Roman" panose="02020603050405020304" pitchFamily="18" charset="0"/>
                <a:cs typeface="Times New Roman" panose="02020603050405020304" pitchFamily="18" charset="0"/>
              </a:rPr>
              <a:t>Increase citizen engagement</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u="sng" dirty="0">
                <a:solidFill>
                  <a:srgbClr val="002060"/>
                </a:solidFill>
                <a:latin typeface="Times New Roman" panose="02020603050405020304" pitchFamily="18" charset="0"/>
                <a:cs typeface="Times New Roman" panose="02020603050405020304" pitchFamily="18" charset="0"/>
              </a:rPr>
              <a:t>Expanded Officer Wellness –Stress Management</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u="sng" dirty="0">
                <a:solidFill>
                  <a:srgbClr val="002060"/>
                </a:solidFill>
                <a:latin typeface="Times New Roman" panose="02020603050405020304" pitchFamily="18" charset="0"/>
                <a:cs typeface="Times New Roman" panose="02020603050405020304" pitchFamily="18" charset="0"/>
              </a:rPr>
              <a:t>Collaborate with </a:t>
            </a:r>
            <a:r>
              <a:rPr lang="en-US" u="sng" dirty="0" smtClean="0">
                <a:solidFill>
                  <a:srgbClr val="002060"/>
                </a:solidFill>
                <a:latin typeface="Times New Roman" panose="02020603050405020304" pitchFamily="18" charset="0"/>
                <a:cs typeface="Times New Roman" panose="02020603050405020304" pitchFamily="18" charset="0"/>
              </a:rPr>
              <a:t>in-town </a:t>
            </a:r>
            <a:r>
              <a:rPr lang="en-US" u="sng" dirty="0">
                <a:solidFill>
                  <a:srgbClr val="002060"/>
                </a:solidFill>
                <a:latin typeface="Times New Roman" panose="02020603050405020304" pitchFamily="18" charset="0"/>
                <a:cs typeface="Times New Roman" panose="02020603050405020304" pitchFamily="18" charset="0"/>
              </a:rPr>
              <a:t>youth organizations</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u="sng" dirty="0">
                <a:solidFill>
                  <a:srgbClr val="002060"/>
                </a:solidFill>
                <a:latin typeface="Times New Roman" panose="02020603050405020304" pitchFamily="18" charset="0"/>
                <a:cs typeface="Times New Roman" panose="02020603050405020304" pitchFamily="18" charset="0"/>
              </a:rPr>
              <a:t>Develop internal leadership focused on future department leaders</a:t>
            </a:r>
            <a:endParaRPr lang="en-US" dirty="0">
              <a:solidFill>
                <a:srgbClr val="002060"/>
              </a:solidFill>
              <a:latin typeface="Times New Roman" panose="02020603050405020304" pitchFamily="18" charset="0"/>
              <a:cs typeface="Times New Roman" panose="02020603050405020304" pitchFamily="18" charset="0"/>
            </a:endParaRPr>
          </a:p>
          <a:p>
            <a:pPr algn="ct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27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solidFill>
                  <a:srgbClr val="002060"/>
                </a:solidFill>
                <a:latin typeface="Times New Roman" panose="02020603050405020304" pitchFamily="18" charset="0"/>
                <a:cs typeface="Times New Roman" panose="02020603050405020304" pitchFamily="18" charset="0"/>
              </a:rPr>
              <a:t>Threats</a:t>
            </a:r>
            <a:r>
              <a:rPr lang="en-US" dirty="0"/>
              <a:t/>
            </a:r>
            <a:br>
              <a:rPr lang="en-US" dirty="0"/>
            </a:br>
            <a:endParaRPr lang="en-US" dirty="0"/>
          </a:p>
        </p:txBody>
      </p:sp>
      <p:sp>
        <p:nvSpPr>
          <p:cNvPr id="3" name="Content Placeholder 2"/>
          <p:cNvSpPr>
            <a:spLocks noGrp="1"/>
          </p:cNvSpPr>
          <p:nvPr>
            <p:ph sz="half" idx="1"/>
          </p:nvPr>
        </p:nvSpPr>
        <p:spPr/>
        <p:txBody>
          <a:bodyPr>
            <a:normAutofit/>
          </a:bodyPr>
          <a:lstStyle/>
          <a:p>
            <a:r>
              <a:rPr lang="en-US" sz="2400" dirty="0">
                <a:solidFill>
                  <a:srgbClr val="002060"/>
                </a:solidFill>
                <a:latin typeface="Times New Roman" panose="02020603050405020304" pitchFamily="18" charset="0"/>
                <a:cs typeface="Times New Roman" panose="02020603050405020304" pitchFamily="18" charset="0"/>
              </a:rPr>
              <a:t>Town Budget/lack of funding for additional officers</a:t>
            </a:r>
          </a:p>
          <a:p>
            <a:r>
              <a:rPr lang="en-US" sz="2400" dirty="0">
                <a:solidFill>
                  <a:srgbClr val="002060"/>
                </a:solidFill>
                <a:latin typeface="Times New Roman" panose="02020603050405020304" pitchFamily="18" charset="0"/>
                <a:cs typeface="Times New Roman" panose="02020603050405020304" pitchFamily="18" charset="0"/>
              </a:rPr>
              <a:t>New </a:t>
            </a:r>
            <a:r>
              <a:rPr lang="en-US" sz="2400" dirty="0" smtClean="0">
                <a:solidFill>
                  <a:srgbClr val="002060"/>
                </a:solidFill>
                <a:latin typeface="Times New Roman" panose="02020603050405020304" pitchFamily="18" charset="0"/>
                <a:cs typeface="Times New Roman" panose="02020603050405020304" pitchFamily="18" charset="0"/>
              </a:rPr>
              <a:t>Technology </a:t>
            </a:r>
            <a:r>
              <a:rPr lang="en-US" sz="1400" dirty="0" smtClean="0">
                <a:solidFill>
                  <a:srgbClr val="002060"/>
                </a:solidFill>
                <a:latin typeface="Times New Roman" panose="02020603050405020304" pitchFamily="18" charset="0"/>
                <a:cs typeface="Times New Roman" panose="02020603050405020304" pitchFamily="18" charset="0"/>
              </a:rPr>
              <a:t>(Body Worn Cameras $$$$)</a:t>
            </a:r>
            <a:endParaRPr lang="en-US" sz="2400" dirty="0" smtClean="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Perceived lack of external department </a:t>
            </a:r>
            <a:r>
              <a:rPr lang="en-US" sz="2400" dirty="0" smtClean="0">
                <a:solidFill>
                  <a:srgbClr val="002060"/>
                </a:solidFill>
                <a:latin typeface="Times New Roman" panose="02020603050405020304" pitchFamily="18" charset="0"/>
                <a:cs typeface="Times New Roman" panose="02020603050405020304" pitchFamily="18" charset="0"/>
              </a:rPr>
              <a:t>support</a:t>
            </a:r>
          </a:p>
          <a:p>
            <a:r>
              <a:rPr lang="en-US" sz="2400" dirty="0">
                <a:solidFill>
                  <a:srgbClr val="002060"/>
                </a:solidFill>
                <a:latin typeface="Times New Roman" panose="02020603050405020304" pitchFamily="18" charset="0"/>
                <a:cs typeface="Times New Roman" panose="02020603050405020304" pitchFamily="18" charset="0"/>
              </a:rPr>
              <a:t>National police incidents eroding local trust of the </a:t>
            </a:r>
            <a:r>
              <a:rPr lang="en-US" sz="2400" dirty="0" smtClean="0">
                <a:solidFill>
                  <a:srgbClr val="002060"/>
                </a:solidFill>
                <a:latin typeface="Times New Roman" panose="02020603050405020304" pitchFamily="18" charset="0"/>
                <a:cs typeface="Times New Roman" panose="02020603050405020304" pitchFamily="18" charset="0"/>
              </a:rPr>
              <a:t>police</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Inability to fill vacancies and attract police officer </a:t>
            </a:r>
            <a:r>
              <a:rPr lang="en-US" sz="2400" dirty="0" smtClean="0">
                <a:solidFill>
                  <a:srgbClr val="002060"/>
                </a:solidFill>
                <a:latin typeface="Times New Roman" panose="02020603050405020304" pitchFamily="18" charset="0"/>
                <a:cs typeface="Times New Roman" panose="02020603050405020304" pitchFamily="18" charset="0"/>
              </a:rPr>
              <a:t>candidates</a:t>
            </a:r>
          </a:p>
          <a:p>
            <a:r>
              <a:rPr lang="en-US" sz="2400" dirty="0">
                <a:solidFill>
                  <a:srgbClr val="002060"/>
                </a:solidFill>
                <a:latin typeface="Times New Roman" panose="02020603050405020304" pitchFamily="18" charset="0"/>
                <a:cs typeface="Times New Roman" panose="02020603050405020304" pitchFamily="18" charset="0"/>
              </a:rPr>
              <a:t>Inability to diversify our ranks through the current hiring process</a:t>
            </a:r>
          </a:p>
          <a:p>
            <a:endParaRPr lang="en-US" sz="2400" dirty="0">
              <a:solidFill>
                <a:srgbClr val="002060"/>
              </a:solidFill>
              <a:latin typeface="Times New Roman" panose="02020603050405020304" pitchFamily="18" charset="0"/>
              <a:cs typeface="Times New Roman" panose="02020603050405020304" pitchFamily="18" charset="0"/>
            </a:endParaRPr>
          </a:p>
          <a:p>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a:bodyPr>
          <a:lstStyle/>
          <a:p>
            <a:r>
              <a:rPr lang="en-US" sz="2400" dirty="0" smtClean="0">
                <a:solidFill>
                  <a:srgbClr val="002060"/>
                </a:solidFill>
                <a:latin typeface="Times New Roman" panose="02020603050405020304" pitchFamily="18" charset="0"/>
                <a:cs typeface="Times New Roman" panose="02020603050405020304" pitchFamily="18" charset="0"/>
              </a:rPr>
              <a:t>Decreases </a:t>
            </a:r>
            <a:r>
              <a:rPr lang="en-US" sz="2400" dirty="0">
                <a:solidFill>
                  <a:srgbClr val="002060"/>
                </a:solidFill>
                <a:latin typeface="Times New Roman" panose="02020603050405020304" pitchFamily="18" charset="0"/>
                <a:cs typeface="Times New Roman" panose="02020603050405020304" pitchFamily="18" charset="0"/>
              </a:rPr>
              <a:t>in police </a:t>
            </a:r>
            <a:r>
              <a:rPr lang="en-US" sz="2400" dirty="0" smtClean="0">
                <a:solidFill>
                  <a:srgbClr val="002060"/>
                </a:solidFill>
                <a:latin typeface="Times New Roman" panose="02020603050405020304" pitchFamily="18" charset="0"/>
                <a:cs typeface="Times New Roman" panose="02020603050405020304" pitchFamily="18" charset="0"/>
              </a:rPr>
              <a:t>personnel</a:t>
            </a:r>
          </a:p>
          <a:p>
            <a:r>
              <a:rPr lang="en-US" sz="2400" dirty="0">
                <a:solidFill>
                  <a:srgbClr val="002060"/>
                </a:solidFill>
                <a:latin typeface="Times New Roman" panose="02020603050405020304" pitchFamily="18" charset="0"/>
                <a:cs typeface="Times New Roman" panose="02020603050405020304" pitchFamily="18" charset="0"/>
              </a:rPr>
              <a:t>Growth in housing in town</a:t>
            </a:r>
          </a:p>
          <a:p>
            <a:r>
              <a:rPr lang="en-US" sz="2400" dirty="0">
                <a:solidFill>
                  <a:srgbClr val="002060"/>
                </a:solidFill>
                <a:latin typeface="Times New Roman" panose="02020603050405020304" pitchFamily="18" charset="0"/>
                <a:cs typeface="Times New Roman" panose="02020603050405020304" pitchFamily="18" charset="0"/>
              </a:rPr>
              <a:t>Low morale due to low pay- lack of contract agreements (perpetual negotiations) </a:t>
            </a:r>
            <a:endParaRPr lang="en-US" sz="2400" dirty="0" smtClean="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Increased population in town and </a:t>
            </a:r>
            <a:r>
              <a:rPr lang="en-US" sz="2400" dirty="0" smtClean="0">
                <a:solidFill>
                  <a:srgbClr val="002060"/>
                </a:solidFill>
                <a:latin typeface="Times New Roman" panose="02020603050405020304" pitchFamily="18" charset="0"/>
                <a:cs typeface="Times New Roman" panose="02020603050405020304" pitchFamily="18" charset="0"/>
              </a:rPr>
              <a:t>in neighboring </a:t>
            </a:r>
            <a:r>
              <a:rPr lang="en-US" sz="2400" dirty="0">
                <a:solidFill>
                  <a:srgbClr val="002060"/>
                </a:solidFill>
                <a:latin typeface="Times New Roman" panose="02020603050405020304" pitchFamily="18" charset="0"/>
                <a:cs typeface="Times New Roman" panose="02020603050405020304" pitchFamily="18" charset="0"/>
              </a:rPr>
              <a:t>communities will equal more calls for service, additional traffic</a:t>
            </a:r>
          </a:p>
          <a:p>
            <a:r>
              <a:rPr lang="en-US" dirty="0">
                <a:solidFill>
                  <a:srgbClr val="002060"/>
                </a:solidFill>
              </a:rPr>
              <a:t> </a:t>
            </a:r>
            <a:r>
              <a:rPr lang="en-US" sz="2400" dirty="0">
                <a:solidFill>
                  <a:srgbClr val="002060"/>
                </a:solidFill>
                <a:latin typeface="Times New Roman" panose="02020603050405020304" pitchFamily="18" charset="0"/>
                <a:cs typeface="Times New Roman" panose="02020603050405020304" pitchFamily="18" charset="0"/>
              </a:rPr>
              <a:t>Need to upgrade Tasers in 2024</a:t>
            </a:r>
          </a:p>
          <a:p>
            <a:endParaRPr lang="en-US" dirty="0"/>
          </a:p>
          <a:p>
            <a:endParaRPr lang="en-US" dirty="0"/>
          </a:p>
          <a:p>
            <a:endParaRPr lang="en-US" dirty="0"/>
          </a:p>
        </p:txBody>
      </p:sp>
    </p:spTree>
    <p:extLst>
      <p:ext uri="{BB962C8B-B14F-4D97-AF65-F5344CB8AC3E}">
        <p14:creationId xmlns:p14="http://schemas.microsoft.com/office/powerpoint/2010/main" val="330702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5279895"/>
          </a:xfrm>
        </p:spPr>
        <p:txBody>
          <a:bodyPr/>
          <a:lstStyle/>
          <a:p>
            <a:pPr algn="ctr"/>
            <a:r>
              <a:rPr lang="en-US" b="1" cap="all" dirty="0">
                <a:solidFill>
                  <a:srgbClr val="002060"/>
                </a:solidFill>
                <a:latin typeface="Times New Roman" panose="02020603050405020304" pitchFamily="18" charset="0"/>
                <a:cs typeface="Times New Roman" panose="02020603050405020304" pitchFamily="18" charset="0"/>
              </a:rPr>
              <a:t>Objectives </a:t>
            </a:r>
            <a:r>
              <a:rPr lang="en-US" b="1" cap="all" dirty="0" smtClean="0">
                <a:solidFill>
                  <a:srgbClr val="002060"/>
                </a:solidFill>
                <a:latin typeface="Times New Roman" panose="02020603050405020304" pitchFamily="18" charset="0"/>
                <a:cs typeface="Times New Roman" panose="02020603050405020304" pitchFamily="18" charset="0"/>
              </a:rPr>
              <a:t>, strategies </a:t>
            </a:r>
            <a:br>
              <a:rPr lang="en-US" b="1" cap="all" dirty="0" smtClean="0">
                <a:solidFill>
                  <a:srgbClr val="002060"/>
                </a:solidFill>
                <a:latin typeface="Times New Roman" panose="02020603050405020304" pitchFamily="18" charset="0"/>
                <a:cs typeface="Times New Roman" panose="02020603050405020304" pitchFamily="18" charset="0"/>
              </a:rPr>
            </a:br>
            <a:r>
              <a:rPr lang="en-US" b="1" cap="all" dirty="0" smtClean="0">
                <a:solidFill>
                  <a:srgbClr val="002060"/>
                </a:solidFill>
                <a:latin typeface="Times New Roman" panose="02020603050405020304" pitchFamily="18" charset="0"/>
                <a:cs typeface="Times New Roman" panose="02020603050405020304" pitchFamily="18" charset="0"/>
              </a:rPr>
              <a:t>&amp; ACTION ITEMS</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1573912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i="1" u="sng" dirty="0">
                <a:solidFill>
                  <a:srgbClr val="002060"/>
                </a:solidFill>
                <a:latin typeface="Times New Roman" panose="02020603050405020304" pitchFamily="18" charset="0"/>
                <a:cs typeface="Times New Roman" panose="02020603050405020304" pitchFamily="18" charset="0"/>
              </a:rPr>
              <a:t>Objective</a:t>
            </a:r>
            <a:r>
              <a:rPr lang="en-US" sz="2800" b="1" i="1" dirty="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  	Increase diversity of department personnel – Fill staff vacancies by recruiting police officer candidates that are able to sympathize and understand the points of views and experiences of all our residents. </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Strategy:</a:t>
            </a:r>
            <a:endParaRPr lang="en-US" dirty="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Adopt the recommendations from the Town of Belmont’s Diversity Task Force- Re-examining impact of civil service requirements for the Police Department positions on both diversity and vacant positions. If civil Service remains in place, support Bill no. 1474, An Act Relative to the civil service Resident Preference, which would consider an applicant to be a town resident if they graduated from Belmont High School.</a:t>
            </a:r>
          </a:p>
          <a:p>
            <a:r>
              <a:rPr lang="en-US" dirty="0">
                <a:solidFill>
                  <a:srgbClr val="002060"/>
                </a:solidFill>
                <a:latin typeface="Times New Roman" panose="02020603050405020304" pitchFamily="18" charset="0"/>
                <a:cs typeface="Times New Roman" panose="02020603050405020304" pitchFamily="18" charset="0"/>
              </a:rPr>
              <a:t>Section 58 of Chapter 31 of the General Laws, as appearing in the 2016 Official Edition, is hereby amended by inserting at the end of the third paragraph, the following new sentence</a:t>
            </a:r>
            <a:r>
              <a:rPr lang="en-US" dirty="0" smtClean="0">
                <a:solidFill>
                  <a:srgbClr val="002060"/>
                </a:solidFill>
                <a:latin typeface="Times New Roman" panose="02020603050405020304" pitchFamily="18" charset="0"/>
                <a:cs typeface="Times New Roman" panose="02020603050405020304" pitchFamily="18" charset="0"/>
              </a:rPr>
              <a:t>: </a:t>
            </a:r>
            <a:r>
              <a:rPr lang="en-US" i="1" dirty="0" smtClean="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By a vote of the legislative body, a city or town shall consider an applicant as having resided in that city or town for one year immediately prior to the date of the examination, if the applicant so chooses if they have obtained a high school diploma from a school in that city or town or resided in that city or town when they received their high school diploma.” This bill originated from within the Belmont Police Department several years ago with the intent to diversify and attract additional police officer candidates</a:t>
            </a:r>
            <a:r>
              <a:rPr lang="en-US" i="1" dirty="0" smtClean="0">
                <a:solidFill>
                  <a:srgbClr val="002060"/>
                </a:solidFill>
                <a:latin typeface="Times New Roman" panose="02020603050405020304" pitchFamily="18" charset="0"/>
                <a:cs typeface="Times New Roman" panose="02020603050405020304" pitchFamily="18" charset="0"/>
              </a:rPr>
              <a:t>.”</a:t>
            </a:r>
            <a:endParaRPr lang="en-US" i="1" dirty="0">
              <a:solidFill>
                <a:srgbClr val="002060"/>
              </a:solidFill>
              <a:latin typeface="Times New Roman" panose="02020603050405020304" pitchFamily="18" charset="0"/>
              <a:cs typeface="Times New Roman" panose="02020603050405020304" pitchFamily="18" charset="0"/>
            </a:endParaRPr>
          </a:p>
          <a:p>
            <a:endParaRPr lang="en-US" i="1" dirty="0"/>
          </a:p>
          <a:p>
            <a:endParaRPr lang="en-US" dirty="0"/>
          </a:p>
        </p:txBody>
      </p:sp>
    </p:spTree>
    <p:extLst>
      <p:ext uri="{BB962C8B-B14F-4D97-AF65-F5344CB8AC3E}">
        <p14:creationId xmlns:p14="http://schemas.microsoft.com/office/powerpoint/2010/main" val="189914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9838"/>
            <a:ext cx="10515600" cy="1325563"/>
          </a:xfrm>
        </p:spPr>
        <p:txBody>
          <a:bodyPr/>
          <a:lstStyle/>
          <a:p>
            <a:endParaRPr lang="en-US" dirty="0"/>
          </a:p>
        </p:txBody>
      </p:sp>
      <p:sp>
        <p:nvSpPr>
          <p:cNvPr id="3" name="Content Placeholder 2"/>
          <p:cNvSpPr>
            <a:spLocks noGrp="1"/>
          </p:cNvSpPr>
          <p:nvPr>
            <p:ph idx="1"/>
          </p:nvPr>
        </p:nvSpPr>
        <p:spPr/>
        <p:txBody>
          <a:bodyPr/>
          <a:lstStyle/>
          <a:p>
            <a:pPr marL="0" indent="0">
              <a:buNone/>
            </a:pPr>
            <a:r>
              <a:rPr lang="en-US" b="1" i="1" u="sng" dirty="0">
                <a:solidFill>
                  <a:srgbClr val="002060"/>
                </a:solidFill>
                <a:latin typeface="Times New Roman" panose="02020603050405020304" pitchFamily="18" charset="0"/>
                <a:cs typeface="Times New Roman" panose="02020603050405020304" pitchFamily="18" charset="0"/>
              </a:rPr>
              <a:t>Action Items</a:t>
            </a:r>
            <a:r>
              <a:rPr lang="en-US" b="1" i="1" dirty="0">
                <a:solidFill>
                  <a:srgbClr val="002060"/>
                </a:solidFill>
                <a:latin typeface="Times New Roman" panose="02020603050405020304" pitchFamily="18" charset="0"/>
                <a:cs typeface="Times New Roman" panose="02020603050405020304" pitchFamily="18" charset="0"/>
              </a:rPr>
              <a:t>: </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Successfully negotiate the exit from civil service with both police </a:t>
            </a:r>
            <a:r>
              <a:rPr lang="en-US" dirty="0" smtClean="0">
                <a:solidFill>
                  <a:srgbClr val="002060"/>
                </a:solidFill>
                <a:latin typeface="Times New Roman" panose="02020603050405020304" pitchFamily="18" charset="0"/>
                <a:cs typeface="Times New Roman" panose="02020603050405020304" pitchFamily="18" charset="0"/>
              </a:rPr>
              <a:t>unions</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Attend college and university job fairs </a:t>
            </a:r>
          </a:p>
          <a:p>
            <a:pPr lvl="0"/>
            <a:r>
              <a:rPr lang="en-US" dirty="0">
                <a:solidFill>
                  <a:srgbClr val="002060"/>
                </a:solidFill>
                <a:latin typeface="Times New Roman" panose="02020603050405020304" pitchFamily="18" charset="0"/>
                <a:cs typeface="Times New Roman" panose="02020603050405020304" pitchFamily="18" charset="0"/>
              </a:rPr>
              <a:t>Promote the position of Police Officer throughout the community </a:t>
            </a:r>
          </a:p>
          <a:p>
            <a:pPr lvl="0"/>
            <a:r>
              <a:rPr lang="en-US" dirty="0">
                <a:solidFill>
                  <a:srgbClr val="002060"/>
                </a:solidFill>
                <a:latin typeface="Times New Roman" panose="02020603050405020304" pitchFamily="18" charset="0"/>
                <a:cs typeface="Times New Roman" panose="02020603050405020304" pitchFamily="18" charset="0"/>
              </a:rPr>
              <a:t>Career informational sessions at Belmont High School</a:t>
            </a:r>
          </a:p>
          <a:p>
            <a:pPr lvl="0"/>
            <a:r>
              <a:rPr lang="en-US" dirty="0">
                <a:solidFill>
                  <a:srgbClr val="002060"/>
                </a:solidFill>
                <a:latin typeface="Times New Roman" panose="02020603050405020304" pitchFamily="18" charset="0"/>
                <a:cs typeface="Times New Roman" panose="02020603050405020304" pitchFamily="18" charset="0"/>
              </a:rPr>
              <a:t>Advertise for lateral transfers on department website</a:t>
            </a:r>
          </a:p>
          <a:p>
            <a:pPr lvl="0"/>
            <a:r>
              <a:rPr lang="en-US" dirty="0">
                <a:solidFill>
                  <a:srgbClr val="002060"/>
                </a:solidFill>
                <a:latin typeface="Times New Roman" panose="02020603050405020304" pitchFamily="18" charset="0"/>
                <a:cs typeface="Times New Roman" panose="02020603050405020304" pitchFamily="18" charset="0"/>
              </a:rPr>
              <a:t>Maintain records and data that supports the requested number of sworn officers</a:t>
            </a:r>
          </a:p>
          <a:p>
            <a:endParaRPr lang="en-US" dirty="0"/>
          </a:p>
        </p:txBody>
      </p:sp>
    </p:spTree>
    <p:extLst>
      <p:ext uri="{BB962C8B-B14F-4D97-AF65-F5344CB8AC3E}">
        <p14:creationId xmlns:p14="http://schemas.microsoft.com/office/powerpoint/2010/main" val="1078618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5" y="742965"/>
            <a:ext cx="10515600" cy="1325563"/>
          </a:xfrm>
        </p:spPr>
        <p:txBody>
          <a:bodyPr>
            <a:noAutofit/>
          </a:bodyPr>
          <a:lstStyle/>
          <a:p>
            <a:r>
              <a:rPr lang="en-US" sz="2800" b="1" i="1" u="sng" dirty="0">
                <a:solidFill>
                  <a:srgbClr val="002060"/>
                </a:solidFill>
                <a:latin typeface="Times New Roman" panose="02020603050405020304" pitchFamily="18" charset="0"/>
                <a:cs typeface="Times New Roman" panose="02020603050405020304" pitchFamily="18" charset="0"/>
              </a:rPr>
              <a:t>Objective</a:t>
            </a:r>
            <a:r>
              <a:rPr lang="en-US" sz="2800" b="1" i="1" dirty="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 Enhance the technological capacity of the department. </a:t>
            </a:r>
            <a:r>
              <a:rPr lang="en-US" sz="2800" dirty="0">
                <a:solidFill>
                  <a:srgbClr val="002060"/>
                </a:solidFill>
                <a:latin typeface="Times New Roman" panose="02020603050405020304" pitchFamily="18" charset="0"/>
                <a:cs typeface="Times New Roman" panose="02020603050405020304" pitchFamily="18" charset="0"/>
              </a:rPr>
              <a:t/>
            </a:r>
            <a:br>
              <a:rPr lang="en-US" sz="2800" dirty="0">
                <a:solidFill>
                  <a:srgbClr val="002060"/>
                </a:solidFill>
                <a:latin typeface="Times New Roman" panose="02020603050405020304" pitchFamily="18" charset="0"/>
                <a:cs typeface="Times New Roman" panose="02020603050405020304" pitchFamily="18" charset="0"/>
              </a:rPr>
            </a:br>
            <a:r>
              <a:rPr lang="en-US" sz="2000" dirty="0">
                <a:solidFill>
                  <a:srgbClr val="002060"/>
                </a:solidFill>
                <a:latin typeface="Times New Roman" panose="02020603050405020304" pitchFamily="18" charset="0"/>
                <a:cs typeface="Times New Roman" panose="02020603050405020304" pitchFamily="18" charset="0"/>
              </a:rPr>
              <a:t>The Department’s use of technology should support and enhance our functions, expand our ability to make intelligence-based decisions, and provide solutions to complex problems—not create complexity and inefficiencies. The BPD has not yet gathered the expertise to understand how to leverage existing internal or external resources for data collection, analysis, and sharing throughout the organization.   </a:t>
            </a:r>
            <a:br>
              <a:rPr lang="en-US" sz="2000" dirty="0">
                <a:solidFill>
                  <a:srgbClr val="002060"/>
                </a:solidFill>
                <a:latin typeface="Times New Roman" panose="02020603050405020304" pitchFamily="18" charset="0"/>
                <a:cs typeface="Times New Roman" panose="02020603050405020304" pitchFamily="18" charset="0"/>
              </a:rPr>
            </a:br>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659223"/>
            <a:ext cx="10515600" cy="3517739"/>
          </a:xfrm>
        </p:spPr>
        <p:txBody>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Strategy:</a:t>
            </a:r>
            <a:endParaRPr lang="en-US" dirty="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This objective should address common challenges, such as replacing legacy technology, converting record management data, integrating systems, modifying policies and procedures, training employees and as well as providing training that will move the agency forward. Our challenge is not to have implementation delays which could result in new technologies becoming obsolete or outdated prior to complete implementation. </a:t>
            </a:r>
          </a:p>
          <a:p>
            <a:endParaRPr lang="en-US" dirty="0"/>
          </a:p>
        </p:txBody>
      </p:sp>
    </p:spTree>
    <p:extLst>
      <p:ext uri="{BB962C8B-B14F-4D97-AF65-F5344CB8AC3E}">
        <p14:creationId xmlns:p14="http://schemas.microsoft.com/office/powerpoint/2010/main" val="2476422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Action Items: </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Hire a fulltime software specialist </a:t>
            </a:r>
          </a:p>
          <a:p>
            <a:pPr lvl="0"/>
            <a:r>
              <a:rPr lang="en-US" dirty="0">
                <a:solidFill>
                  <a:srgbClr val="002060"/>
                </a:solidFill>
                <a:latin typeface="Times New Roman" panose="02020603050405020304" pitchFamily="18" charset="0"/>
                <a:cs typeface="Times New Roman" panose="02020603050405020304" pitchFamily="18" charset="0"/>
              </a:rPr>
              <a:t>Maximize the use of our QED Record Management Software </a:t>
            </a:r>
          </a:p>
          <a:p>
            <a:pPr lvl="0"/>
            <a:r>
              <a:rPr lang="en-US" dirty="0">
                <a:solidFill>
                  <a:srgbClr val="002060"/>
                </a:solidFill>
                <a:latin typeface="Times New Roman" panose="02020603050405020304" pitchFamily="18" charset="0"/>
                <a:cs typeface="Times New Roman" panose="02020603050405020304" pitchFamily="18" charset="0"/>
              </a:rPr>
              <a:t>Create supportive systems for body-worn camera options/dash board cameras</a:t>
            </a:r>
          </a:p>
          <a:p>
            <a:pPr lvl="0"/>
            <a:r>
              <a:rPr lang="en-US" dirty="0">
                <a:solidFill>
                  <a:srgbClr val="002060"/>
                </a:solidFill>
                <a:latin typeface="Times New Roman" panose="02020603050405020304" pitchFamily="18" charset="0"/>
                <a:cs typeface="Times New Roman" panose="02020603050405020304" pitchFamily="18" charset="0"/>
              </a:rPr>
              <a:t>Evaluate existing mobile data terminals </a:t>
            </a:r>
          </a:p>
          <a:p>
            <a:pPr lvl="0"/>
            <a:r>
              <a:rPr lang="en-US" dirty="0">
                <a:solidFill>
                  <a:srgbClr val="002060"/>
                </a:solidFill>
                <a:latin typeface="Times New Roman" panose="02020603050405020304" pitchFamily="18" charset="0"/>
                <a:cs typeface="Times New Roman" panose="02020603050405020304" pitchFamily="18" charset="0"/>
              </a:rPr>
              <a:t>Post daily crime statistics/police calls for service on department website </a:t>
            </a:r>
          </a:p>
          <a:p>
            <a:pPr lvl="0"/>
            <a:r>
              <a:rPr lang="en-US" dirty="0">
                <a:solidFill>
                  <a:srgbClr val="002060"/>
                </a:solidFill>
                <a:latin typeface="Times New Roman" panose="02020603050405020304" pitchFamily="18" charset="0"/>
                <a:cs typeface="Times New Roman" panose="02020603050405020304" pitchFamily="18" charset="0"/>
              </a:rPr>
              <a:t>Evaluate and inventory all department hardware and software</a:t>
            </a:r>
          </a:p>
          <a:p>
            <a:pPr lvl="0"/>
            <a:r>
              <a:rPr lang="en-US" dirty="0">
                <a:solidFill>
                  <a:srgbClr val="002060"/>
                </a:solidFill>
                <a:latin typeface="Times New Roman" panose="02020603050405020304" pitchFamily="18" charset="0"/>
                <a:cs typeface="Times New Roman" panose="02020603050405020304" pitchFamily="18" charset="0"/>
              </a:rPr>
              <a:t>Provide officers with access to technology that will help them accomplish goals</a:t>
            </a:r>
          </a:p>
          <a:p>
            <a:endParaRPr lang="en-US" dirty="0"/>
          </a:p>
        </p:txBody>
      </p:sp>
    </p:spTree>
    <p:extLst>
      <p:ext uri="{BB962C8B-B14F-4D97-AF65-F5344CB8AC3E}">
        <p14:creationId xmlns:p14="http://schemas.microsoft.com/office/powerpoint/2010/main" val="3412995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3623"/>
            <a:ext cx="10515600" cy="959822"/>
          </a:xfrm>
        </p:spPr>
        <p:txBody>
          <a:bodyPr>
            <a:noAutofit/>
          </a:bodyPr>
          <a:lstStyle/>
          <a:p>
            <a:r>
              <a:rPr lang="en-US" sz="2800" b="1" i="1" dirty="0">
                <a:solidFill>
                  <a:srgbClr val="002060"/>
                </a:solidFill>
                <a:latin typeface="Times New Roman" panose="02020603050405020304" pitchFamily="18" charset="0"/>
                <a:cs typeface="Times New Roman" panose="02020603050405020304" pitchFamily="18" charset="0"/>
              </a:rPr>
              <a:t>Objective:</a:t>
            </a:r>
            <a:r>
              <a:rPr lang="en-US" sz="2800" b="1" dirty="0">
                <a:solidFill>
                  <a:srgbClr val="002060"/>
                </a:solidFill>
                <a:latin typeface="Times New Roman" panose="02020603050405020304" pitchFamily="18" charset="0"/>
                <a:cs typeface="Times New Roman" panose="02020603050405020304" pitchFamily="18" charset="0"/>
              </a:rPr>
              <a:t>  	Increase Public Outreach and Engagement </a:t>
            </a:r>
            <a:r>
              <a:rPr lang="en-US" sz="2800" dirty="0">
                <a:solidFill>
                  <a:srgbClr val="002060"/>
                </a:solidFill>
                <a:latin typeface="Times New Roman" panose="02020603050405020304" pitchFamily="18" charset="0"/>
                <a:cs typeface="Times New Roman" panose="02020603050405020304" pitchFamily="18" charset="0"/>
              </a:rPr>
              <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The Belmont Police Department needs to do a better job informing the residents of Belmont on our work.  We need to provide opportunities for resident to engage officers outside of and away from the police cruiser. </a:t>
            </a:r>
            <a:br>
              <a:rPr lang="en-US" sz="2800" dirty="0">
                <a:solidFill>
                  <a:srgbClr val="002060"/>
                </a:solidFill>
                <a:latin typeface="Times New Roman" panose="02020603050405020304" pitchFamily="18" charset="0"/>
                <a:cs typeface="Times New Roman" panose="02020603050405020304" pitchFamily="18" charset="0"/>
              </a:rPr>
            </a:b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677885"/>
            <a:ext cx="10515600" cy="3499077"/>
          </a:xfrm>
        </p:spPr>
        <p:txBody>
          <a:bodyPr>
            <a:normAutofit fontScale="85000" lnSpcReduction="100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Strategy:</a:t>
            </a:r>
            <a:endParaRPr lang="en-US" dirty="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The Belmont Police Department will commit to be more pro-active in engaging with the various stakeholders of the agency to include; the community, other law enforcement agencies and local government and school organizations. The department will strive to allocate specific resources to improve upon existing and new pro-active community outreach initiatives. Through various communication mediums such as social media, department website, personal community contact, inter-agency networking and host training initiatives, the BPD will strive to be an organizational leader in order to engage our community and law enforcement partners for the purposes of continuing to make Belmont a safe and friendly place to work and live.</a:t>
            </a:r>
          </a:p>
          <a:p>
            <a:endParaRPr lang="en-US" dirty="0"/>
          </a:p>
        </p:txBody>
      </p:sp>
    </p:spTree>
    <p:extLst>
      <p:ext uri="{BB962C8B-B14F-4D97-AF65-F5344CB8AC3E}">
        <p14:creationId xmlns:p14="http://schemas.microsoft.com/office/powerpoint/2010/main" val="350960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3936"/>
            <a:ext cx="10515600" cy="1325563"/>
          </a:xfrm>
        </p:spPr>
        <p:txBody>
          <a:bodyPr>
            <a:normAutofit fontScale="90000"/>
          </a:bodyPr>
          <a:lstStyle/>
          <a:p>
            <a:pPr algn="ctr"/>
            <a:r>
              <a:rPr lang="en-US" b="1" dirty="0" smtClean="0">
                <a:solidFill>
                  <a:srgbClr val="002060"/>
                </a:solidFill>
                <a:latin typeface="Times New Roman" panose="02020603050405020304" pitchFamily="18" charset="0"/>
                <a:cs typeface="Times New Roman" panose="02020603050405020304" pitchFamily="18" charset="0"/>
              </a:rPr>
              <a:t/>
            </a:r>
            <a:br>
              <a:rPr lang="en-US" b="1" dirty="0" smtClean="0">
                <a:solidFill>
                  <a:srgbClr val="002060"/>
                </a:solidFill>
                <a:latin typeface="Times New Roman" panose="02020603050405020304" pitchFamily="18" charset="0"/>
                <a:cs typeface="Times New Roman" panose="02020603050405020304" pitchFamily="18" charset="0"/>
              </a:rPr>
            </a:br>
            <a:r>
              <a:rPr lang="en-US" b="1" u="sng" dirty="0" smtClean="0">
                <a:solidFill>
                  <a:srgbClr val="002060"/>
                </a:solidFill>
                <a:latin typeface="Times New Roman" panose="02020603050405020304" pitchFamily="18" charset="0"/>
                <a:cs typeface="Times New Roman" panose="02020603050405020304" pitchFamily="18" charset="0"/>
              </a:rPr>
              <a:t>INTRODCUTION</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solidFill>
                  <a:srgbClr val="002060"/>
                </a:solidFill>
                <a:latin typeface="Times New Roman" panose="02020603050405020304" pitchFamily="18" charset="0"/>
                <a:cs typeface="Times New Roman" panose="02020603050405020304" pitchFamily="18" charset="0"/>
              </a:rPr>
              <a:t>The Belmont Police Department 2022-2027 Strategic Plan will continue to be an evolving and living document which is constantly reviewed, updated and brought into line with the desires of the community. </a:t>
            </a:r>
            <a:endParaRPr lang="en-US"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en-US" dirty="0" smtClean="0">
                <a:solidFill>
                  <a:srgbClr val="002060"/>
                </a:solidFill>
                <a:latin typeface="Times New Roman" panose="02020603050405020304" pitchFamily="18" charset="0"/>
                <a:cs typeface="Times New Roman" panose="02020603050405020304" pitchFamily="18" charset="0"/>
              </a:rPr>
              <a:t>The Plan is </a:t>
            </a:r>
            <a:r>
              <a:rPr lang="en-US" dirty="0">
                <a:solidFill>
                  <a:srgbClr val="002060"/>
                </a:solidFill>
                <a:latin typeface="Times New Roman" panose="02020603050405020304" pitchFamily="18" charset="0"/>
                <a:cs typeface="Times New Roman" panose="02020603050405020304" pitchFamily="18" charset="0"/>
              </a:rPr>
              <a:t>the culmination of a series of exercises all designed to ensure that the vision, mission, and objectives of the agency are </a:t>
            </a:r>
            <a:r>
              <a:rPr lang="en-US" dirty="0" smtClean="0">
                <a:solidFill>
                  <a:srgbClr val="002060"/>
                </a:solidFill>
                <a:latin typeface="Times New Roman" panose="02020603050405020304" pitchFamily="18" charset="0"/>
                <a:cs typeface="Times New Roman" panose="02020603050405020304" pitchFamily="18" charset="0"/>
              </a:rPr>
              <a:t>successfully </a:t>
            </a:r>
            <a:r>
              <a:rPr lang="en-US" dirty="0">
                <a:solidFill>
                  <a:srgbClr val="002060"/>
                </a:solidFill>
                <a:latin typeface="Times New Roman" panose="02020603050405020304" pitchFamily="18" charset="0"/>
                <a:cs typeface="Times New Roman" panose="02020603050405020304" pitchFamily="18" charset="0"/>
              </a:rPr>
              <a:t>achieved. </a:t>
            </a:r>
            <a:endParaRPr lang="en-US"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en-US" dirty="0" smtClean="0">
                <a:solidFill>
                  <a:srgbClr val="002060"/>
                </a:solidFill>
                <a:latin typeface="Times New Roman" panose="02020603050405020304" pitchFamily="18" charset="0"/>
                <a:cs typeface="Times New Roman" panose="02020603050405020304" pitchFamily="18" charset="0"/>
              </a:rPr>
              <a:t>The </a:t>
            </a:r>
            <a:r>
              <a:rPr lang="en-US" dirty="0">
                <a:solidFill>
                  <a:srgbClr val="002060"/>
                </a:solidFill>
                <a:latin typeface="Times New Roman" panose="02020603050405020304" pitchFamily="18" charset="0"/>
                <a:cs typeface="Times New Roman" panose="02020603050405020304" pitchFamily="18" charset="0"/>
              </a:rPr>
              <a:t>planning process itself </a:t>
            </a:r>
            <a:r>
              <a:rPr lang="en-US" dirty="0" smtClean="0">
                <a:solidFill>
                  <a:srgbClr val="002060"/>
                </a:solidFill>
                <a:latin typeface="Times New Roman" panose="02020603050405020304" pitchFamily="18" charset="0"/>
                <a:cs typeface="Times New Roman" panose="02020603050405020304" pitchFamily="18" charset="0"/>
              </a:rPr>
              <a:t>is what keeps </a:t>
            </a:r>
            <a:r>
              <a:rPr lang="en-US" dirty="0">
                <a:solidFill>
                  <a:srgbClr val="002060"/>
                </a:solidFill>
                <a:latin typeface="Times New Roman" panose="02020603050405020304" pitchFamily="18" charset="0"/>
                <a:cs typeface="Times New Roman" panose="02020603050405020304" pitchFamily="18" charset="0"/>
              </a:rPr>
              <a:t>the agency focused on what the organization wishes to accomplish and </a:t>
            </a:r>
            <a:r>
              <a:rPr lang="en-US" dirty="0" smtClean="0">
                <a:solidFill>
                  <a:srgbClr val="002060"/>
                </a:solidFill>
                <a:latin typeface="Times New Roman" panose="02020603050405020304" pitchFamily="18" charset="0"/>
                <a:cs typeface="Times New Roman" panose="02020603050405020304" pitchFamily="18" charset="0"/>
              </a:rPr>
              <a:t>ensures the </a:t>
            </a:r>
            <a:r>
              <a:rPr lang="en-US" dirty="0">
                <a:solidFill>
                  <a:srgbClr val="002060"/>
                </a:solidFill>
                <a:latin typeface="Times New Roman" panose="02020603050405020304" pitchFamily="18" charset="0"/>
                <a:cs typeface="Times New Roman" panose="02020603050405020304" pitchFamily="18" charset="0"/>
              </a:rPr>
              <a:t>best route to </a:t>
            </a:r>
            <a:r>
              <a:rPr lang="en-US" dirty="0" smtClean="0">
                <a:solidFill>
                  <a:srgbClr val="002060"/>
                </a:solidFill>
                <a:latin typeface="Times New Roman" panose="02020603050405020304" pitchFamily="18" charset="0"/>
                <a:cs typeface="Times New Roman" panose="02020603050405020304" pitchFamily="18" charset="0"/>
              </a:rPr>
              <a:t>success</a:t>
            </a:r>
            <a:r>
              <a:rPr lang="en-US" dirty="0">
                <a:solidFill>
                  <a:srgbClr val="002060"/>
                </a:solidFill>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604604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Action Items:</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Encourage officers to volunteer in the Community </a:t>
            </a:r>
          </a:p>
          <a:p>
            <a:pPr lvl="0"/>
            <a:r>
              <a:rPr lang="en-US" dirty="0">
                <a:solidFill>
                  <a:srgbClr val="002060"/>
                </a:solidFill>
                <a:latin typeface="Times New Roman" panose="02020603050405020304" pitchFamily="18" charset="0"/>
                <a:cs typeface="Times New Roman" panose="02020603050405020304" pitchFamily="18" charset="0"/>
              </a:rPr>
              <a:t>Form a “Police Chiefs Citizens Advisory Council” improving communication and transparency</a:t>
            </a:r>
          </a:p>
          <a:p>
            <a:pPr lvl="0"/>
            <a:r>
              <a:rPr lang="en-US" dirty="0">
                <a:solidFill>
                  <a:srgbClr val="002060"/>
                </a:solidFill>
                <a:latin typeface="Times New Roman" panose="02020603050405020304" pitchFamily="18" charset="0"/>
                <a:cs typeface="Times New Roman" panose="02020603050405020304" pitchFamily="18" charset="0"/>
              </a:rPr>
              <a:t>Develop a one-day citizen class focused on Police Use-of-Force</a:t>
            </a:r>
          </a:p>
          <a:p>
            <a:pPr lvl="0"/>
            <a:r>
              <a:rPr lang="en-US" dirty="0">
                <a:solidFill>
                  <a:srgbClr val="002060"/>
                </a:solidFill>
                <a:latin typeface="Times New Roman" panose="02020603050405020304" pitchFamily="18" charset="0"/>
                <a:cs typeface="Times New Roman" panose="02020603050405020304" pitchFamily="18" charset="0"/>
              </a:rPr>
              <a:t>Develop and publish online crime maps </a:t>
            </a:r>
          </a:p>
          <a:p>
            <a:pPr lvl="0"/>
            <a:r>
              <a:rPr lang="en-US" dirty="0">
                <a:solidFill>
                  <a:srgbClr val="002060"/>
                </a:solidFill>
                <a:latin typeface="Times New Roman" panose="02020603050405020304" pitchFamily="18" charset="0"/>
                <a:cs typeface="Times New Roman" panose="02020603050405020304" pitchFamily="18" charset="0"/>
              </a:rPr>
              <a:t>Improve the web content </a:t>
            </a:r>
          </a:p>
          <a:p>
            <a:pPr lvl="0"/>
            <a:r>
              <a:rPr lang="en-US" dirty="0">
                <a:solidFill>
                  <a:srgbClr val="002060"/>
                </a:solidFill>
                <a:latin typeface="Times New Roman" panose="02020603050405020304" pitchFamily="18" charset="0"/>
                <a:cs typeface="Times New Roman" panose="02020603050405020304" pitchFamily="18" charset="0"/>
              </a:rPr>
              <a:t>Increase activity on Social Media accounts </a:t>
            </a:r>
          </a:p>
          <a:p>
            <a:pPr lvl="0"/>
            <a:r>
              <a:rPr lang="en-US" dirty="0">
                <a:solidFill>
                  <a:srgbClr val="002060"/>
                </a:solidFill>
                <a:latin typeface="Times New Roman" panose="02020603050405020304" pitchFamily="18" charset="0"/>
                <a:cs typeface="Times New Roman" panose="02020603050405020304" pitchFamily="18" charset="0"/>
              </a:rPr>
              <a:t>Enhance public service messages focusing on personal safety and crime prevention information</a:t>
            </a:r>
          </a:p>
          <a:p>
            <a:pPr lvl="0"/>
            <a:r>
              <a:rPr lang="en-US" dirty="0">
                <a:solidFill>
                  <a:srgbClr val="002060"/>
                </a:solidFill>
                <a:latin typeface="Times New Roman" panose="02020603050405020304" pitchFamily="18" charset="0"/>
                <a:cs typeface="Times New Roman" panose="02020603050405020304" pitchFamily="18" charset="0"/>
              </a:rPr>
              <a:t>Citizen Police Academy </a:t>
            </a:r>
          </a:p>
          <a:p>
            <a:pPr lvl="0"/>
            <a:r>
              <a:rPr lang="en-US" dirty="0">
                <a:solidFill>
                  <a:srgbClr val="002060"/>
                </a:solidFill>
                <a:latin typeface="Times New Roman" panose="02020603050405020304" pitchFamily="18" charset="0"/>
                <a:cs typeface="Times New Roman" panose="02020603050405020304" pitchFamily="18" charset="0"/>
              </a:rPr>
              <a:t>Encourage Coffee with a cop programs </a:t>
            </a:r>
          </a:p>
          <a:p>
            <a:endParaRPr lang="en-US" dirty="0"/>
          </a:p>
          <a:p>
            <a:endParaRPr lang="en-US" dirty="0"/>
          </a:p>
        </p:txBody>
      </p:sp>
    </p:spTree>
    <p:extLst>
      <p:ext uri="{BB962C8B-B14F-4D97-AF65-F5344CB8AC3E}">
        <p14:creationId xmlns:p14="http://schemas.microsoft.com/office/powerpoint/2010/main" val="91568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713"/>
            <a:ext cx="10515600" cy="1325563"/>
          </a:xfrm>
        </p:spPr>
        <p:txBody>
          <a:bodyPr>
            <a:noAutofit/>
          </a:bodyPr>
          <a:lstStyle/>
          <a:p>
            <a:r>
              <a:rPr lang="en-US" sz="2400" b="1" i="1" dirty="0">
                <a:solidFill>
                  <a:srgbClr val="002060"/>
                </a:solidFill>
                <a:latin typeface="Times New Roman" panose="02020603050405020304" pitchFamily="18" charset="0"/>
                <a:cs typeface="Times New Roman" panose="02020603050405020304" pitchFamily="18" charset="0"/>
              </a:rPr>
              <a:t>Objective:</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smtClean="0">
                <a:solidFill>
                  <a:srgbClr val="002060"/>
                </a:solidFill>
                <a:latin typeface="Times New Roman" panose="02020603050405020304" pitchFamily="18" charset="0"/>
                <a:cs typeface="Times New Roman" panose="02020603050405020304" pitchFamily="18" charset="0"/>
              </a:rPr>
              <a:t>Traffic </a:t>
            </a:r>
            <a:r>
              <a:rPr lang="en-US" sz="2400" b="1" dirty="0">
                <a:solidFill>
                  <a:srgbClr val="002060"/>
                </a:solidFill>
                <a:latin typeface="Times New Roman" panose="02020603050405020304" pitchFamily="18" charset="0"/>
                <a:cs typeface="Times New Roman" panose="02020603050405020304" pitchFamily="18" charset="0"/>
              </a:rPr>
              <a:t>Calming and Traffic Enforcement </a:t>
            </a:r>
            <a:r>
              <a:rPr lang="en-US" sz="2400" dirty="0">
                <a:solidFill>
                  <a:srgbClr val="002060"/>
                </a:solidFill>
                <a:latin typeface="Times New Roman" panose="02020603050405020304" pitchFamily="18" charset="0"/>
                <a:cs typeface="Times New Roman" panose="02020603050405020304" pitchFamily="18" charset="0"/>
              </a:rPr>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Improve safety for pedestrians, cyclist and motorists.  There is probably no other task that officers perform that receives more scrutiny than traffic stops.  We need to work hard to ensure that transportation (pedestrian/bike/ motor vehicle) is safely managed within the Town of Belmont. </a:t>
            </a:r>
            <a:br>
              <a:rPr lang="en-US" sz="2400" dirty="0">
                <a:solidFill>
                  <a:srgbClr val="002060"/>
                </a:solidFill>
                <a:latin typeface="Times New Roman" panose="02020603050405020304" pitchFamily="18" charset="0"/>
                <a:cs typeface="Times New Roman" panose="02020603050405020304" pitchFamily="18" charset="0"/>
              </a:rPr>
            </a:b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51313"/>
            <a:ext cx="10515600" cy="3825649"/>
          </a:xfrm>
        </p:spPr>
        <p:txBody>
          <a:bodyPr>
            <a:normAutofit fontScale="925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Strategy:</a:t>
            </a:r>
            <a:endParaRPr lang="en-US" dirty="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Strengthen the BPD infrastructure to better support and enforce traffic control in the Belmont Community. The police department is committed to improve the quality of life for the citizens of the community. The police department will continue to collaborate with the Office of Community Development, the Transportation Advisory Committee (TAC) and the Department of Public Works to make assessments ensuring traffic safety concerns are addressed. The agency will work to acquire additional personnel and traffic safety equipment and strategically deploy resources based on DATA to minimize adverse impact on our community.</a:t>
            </a:r>
          </a:p>
          <a:p>
            <a:endParaRPr lang="en-US" dirty="0"/>
          </a:p>
        </p:txBody>
      </p:sp>
    </p:spTree>
    <p:extLst>
      <p:ext uri="{BB962C8B-B14F-4D97-AF65-F5344CB8AC3E}">
        <p14:creationId xmlns:p14="http://schemas.microsoft.com/office/powerpoint/2010/main" val="364617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i="1" dirty="0">
                <a:solidFill>
                  <a:srgbClr val="002060"/>
                </a:solidFill>
                <a:latin typeface="Times New Roman" panose="02020603050405020304" pitchFamily="18" charset="0"/>
                <a:cs typeface="Times New Roman" panose="02020603050405020304" pitchFamily="18" charset="0"/>
              </a:rPr>
              <a:t>Action Items:</a:t>
            </a:r>
            <a:endParaRPr lang="en-US"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Collaboration&amp; Data: </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Collect and analyze traffic accident statistics to improve traffic safety </a:t>
            </a:r>
          </a:p>
          <a:p>
            <a:pPr lvl="0"/>
            <a:r>
              <a:rPr lang="en-US" dirty="0">
                <a:solidFill>
                  <a:srgbClr val="002060"/>
                </a:solidFill>
                <a:latin typeface="Times New Roman" panose="02020603050405020304" pitchFamily="18" charset="0"/>
                <a:cs typeface="Times New Roman" panose="02020603050405020304" pitchFamily="18" charset="0"/>
              </a:rPr>
              <a:t>Improve the public’s ability to report traffic concerns</a:t>
            </a:r>
          </a:p>
          <a:p>
            <a:pPr lvl="0"/>
            <a:r>
              <a:rPr lang="en-US" dirty="0">
                <a:solidFill>
                  <a:srgbClr val="002060"/>
                </a:solidFill>
                <a:latin typeface="Times New Roman" panose="02020603050405020304" pitchFamily="18" charset="0"/>
                <a:cs typeface="Times New Roman" panose="02020603050405020304" pitchFamily="18" charset="0"/>
              </a:rPr>
              <a:t>Assess and procure equipment to improve traffic control (LIDAR-speed feedback signs). </a:t>
            </a:r>
          </a:p>
          <a:p>
            <a:pPr lvl="0"/>
            <a:r>
              <a:rPr lang="en-US" dirty="0">
                <a:solidFill>
                  <a:srgbClr val="002060"/>
                </a:solidFill>
                <a:latin typeface="Times New Roman" panose="02020603050405020304" pitchFamily="18" charset="0"/>
                <a:cs typeface="Times New Roman" panose="02020603050405020304" pitchFamily="18" charset="0"/>
              </a:rPr>
              <a:t>Work with TAC to find ways to reduce traffic volume</a:t>
            </a:r>
          </a:p>
          <a:p>
            <a:pPr lvl="0"/>
            <a:r>
              <a:rPr lang="en-US" dirty="0">
                <a:solidFill>
                  <a:srgbClr val="002060"/>
                </a:solidFill>
                <a:latin typeface="Times New Roman" panose="02020603050405020304" pitchFamily="18" charset="0"/>
                <a:cs typeface="Times New Roman" panose="02020603050405020304" pitchFamily="18" charset="0"/>
              </a:rPr>
              <a:t>Traffic Safety through Enforcement (based on DATA), Engineering and Education i.e., DDACTS- Data-Drive Approaches to Crime &amp; Traffic Safety</a:t>
            </a:r>
          </a:p>
          <a:p>
            <a:endParaRPr lang="en-US" dirty="0"/>
          </a:p>
        </p:txBody>
      </p:sp>
    </p:spTree>
    <p:extLst>
      <p:ext uri="{BB962C8B-B14F-4D97-AF65-F5344CB8AC3E}">
        <p14:creationId xmlns:p14="http://schemas.microsoft.com/office/powerpoint/2010/main" val="373433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365125"/>
            <a:ext cx="10515600" cy="6587610"/>
          </a:xfrm>
        </p:spPr>
        <p:txBody>
          <a:bodyPr>
            <a:normAutofit/>
          </a:bodyPr>
          <a:lstStyle/>
          <a:p>
            <a:pPr marL="0" indent="0">
              <a:buNone/>
            </a:pPr>
            <a:r>
              <a:rPr lang="en-US" b="1" i="1" dirty="0" smtClean="0">
                <a:solidFill>
                  <a:srgbClr val="002060"/>
                </a:solidFill>
                <a:latin typeface="Times New Roman" panose="02020603050405020304" pitchFamily="18" charset="0"/>
                <a:cs typeface="Times New Roman" panose="02020603050405020304" pitchFamily="18" charset="0"/>
              </a:rPr>
              <a:t>   Action </a:t>
            </a:r>
            <a:r>
              <a:rPr lang="en-US" b="1" i="1" dirty="0">
                <a:solidFill>
                  <a:srgbClr val="002060"/>
                </a:solidFill>
                <a:latin typeface="Times New Roman" panose="02020603050405020304" pitchFamily="18" charset="0"/>
                <a:cs typeface="Times New Roman" panose="02020603050405020304" pitchFamily="18" charset="0"/>
              </a:rPr>
              <a:t>Items</a:t>
            </a:r>
            <a:r>
              <a:rPr lang="en-US" b="1" i="1" dirty="0">
                <a:solidFill>
                  <a:srgbClr val="002060"/>
                </a:solidFill>
              </a:rPr>
              <a:t>:</a:t>
            </a:r>
            <a:endParaRPr lang="en-US" dirty="0">
              <a:solidFill>
                <a:srgbClr val="002060"/>
              </a:solidFill>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Collaboration&amp; Data: </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Collect and analyze traffic accident statistics to improve traffic safety </a:t>
            </a:r>
          </a:p>
          <a:p>
            <a:pPr lvl="0"/>
            <a:r>
              <a:rPr lang="en-US" dirty="0">
                <a:solidFill>
                  <a:srgbClr val="002060"/>
                </a:solidFill>
                <a:latin typeface="Times New Roman" panose="02020603050405020304" pitchFamily="18" charset="0"/>
                <a:cs typeface="Times New Roman" panose="02020603050405020304" pitchFamily="18" charset="0"/>
              </a:rPr>
              <a:t>Improve the public’s ability to report traffic concerns</a:t>
            </a:r>
          </a:p>
          <a:p>
            <a:pPr lvl="0"/>
            <a:r>
              <a:rPr lang="en-US" dirty="0">
                <a:solidFill>
                  <a:srgbClr val="002060"/>
                </a:solidFill>
                <a:latin typeface="Times New Roman" panose="02020603050405020304" pitchFamily="18" charset="0"/>
                <a:cs typeface="Times New Roman" panose="02020603050405020304" pitchFamily="18" charset="0"/>
              </a:rPr>
              <a:t>Assess and procure equipment to improve traffic control (LIDAR-speed feedback signs). </a:t>
            </a:r>
          </a:p>
          <a:p>
            <a:pPr lvl="0"/>
            <a:r>
              <a:rPr lang="en-US" dirty="0">
                <a:solidFill>
                  <a:srgbClr val="002060"/>
                </a:solidFill>
                <a:latin typeface="Times New Roman" panose="02020603050405020304" pitchFamily="18" charset="0"/>
                <a:cs typeface="Times New Roman" panose="02020603050405020304" pitchFamily="18" charset="0"/>
              </a:rPr>
              <a:t>Work with TAC to find ways to reduce traffic volume</a:t>
            </a:r>
          </a:p>
          <a:p>
            <a:pPr lvl="0"/>
            <a:r>
              <a:rPr lang="en-US" dirty="0">
                <a:solidFill>
                  <a:srgbClr val="002060"/>
                </a:solidFill>
                <a:latin typeface="Times New Roman" panose="02020603050405020304" pitchFamily="18" charset="0"/>
                <a:cs typeface="Times New Roman" panose="02020603050405020304" pitchFamily="18" charset="0"/>
              </a:rPr>
              <a:t>Traffic Safety through Enforcement (based on DATA), Engineering and Education i.e., DDACTS- Data-Drive Approaches to Crime &amp; Traffic Safety</a:t>
            </a:r>
          </a:p>
          <a:p>
            <a:pPr algn="ctr">
              <a:buFont typeface="Wingdings" panose="05000000000000000000" pitchFamily="2" charset="2"/>
              <a:buChar char="ü"/>
            </a:pPr>
            <a:r>
              <a:rPr lang="en-US" dirty="0">
                <a:solidFill>
                  <a:srgbClr val="002060"/>
                </a:solidFill>
                <a:latin typeface="Times New Roman" panose="02020603050405020304" pitchFamily="18" charset="0"/>
                <a:cs typeface="Times New Roman" panose="02020603050405020304" pitchFamily="18" charset="0"/>
              </a:rPr>
              <a:t>Enforcement </a:t>
            </a:r>
          </a:p>
          <a:p>
            <a:pPr algn="ctr">
              <a:buFont typeface="Wingdings" panose="05000000000000000000" pitchFamily="2" charset="2"/>
              <a:buChar char="ü"/>
            </a:pPr>
            <a:r>
              <a:rPr lang="en-US" dirty="0">
                <a:solidFill>
                  <a:srgbClr val="002060"/>
                </a:solidFill>
                <a:latin typeface="Times New Roman" panose="02020603050405020304" pitchFamily="18" charset="0"/>
                <a:cs typeface="Times New Roman" panose="02020603050405020304" pitchFamily="18" charset="0"/>
              </a:rPr>
              <a:t>Engineering</a:t>
            </a:r>
          </a:p>
          <a:p>
            <a:pPr algn="ctr">
              <a:buFont typeface="Wingdings" panose="05000000000000000000" pitchFamily="2" charset="2"/>
              <a:buChar char="ü"/>
            </a:pPr>
            <a:r>
              <a:rPr lang="en-US" dirty="0">
                <a:solidFill>
                  <a:srgbClr val="002060"/>
                </a:solidFill>
                <a:latin typeface="Times New Roman" panose="02020603050405020304" pitchFamily="18" charset="0"/>
                <a:cs typeface="Times New Roman" panose="02020603050405020304" pitchFamily="18" charset="0"/>
              </a:rPr>
              <a:t>Education </a:t>
            </a:r>
          </a:p>
          <a:p>
            <a:endParaRPr lang="en-US" dirty="0"/>
          </a:p>
          <a:p>
            <a:endParaRPr lang="en-US" dirty="0"/>
          </a:p>
        </p:txBody>
      </p:sp>
    </p:spTree>
    <p:extLst>
      <p:ext uri="{BB962C8B-B14F-4D97-AF65-F5344CB8AC3E}">
        <p14:creationId xmlns:p14="http://schemas.microsoft.com/office/powerpoint/2010/main" val="3334552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5212"/>
            <a:ext cx="10515600" cy="1325563"/>
          </a:xfrm>
        </p:spPr>
        <p:txBody>
          <a:bodyPr>
            <a:noAutofit/>
          </a:bodyPr>
          <a:lstStyle/>
          <a:p>
            <a:r>
              <a:rPr lang="en-US" sz="2400" b="1" i="1" dirty="0" smtClean="0">
                <a:solidFill>
                  <a:srgbClr val="002060"/>
                </a:solidFill>
                <a:latin typeface="Times New Roman" panose="02020603050405020304" pitchFamily="18" charset="0"/>
                <a:cs typeface="Times New Roman" panose="02020603050405020304" pitchFamily="18" charset="0"/>
              </a:rPr>
              <a:t/>
            </a:r>
            <a:br>
              <a:rPr lang="en-US" sz="2400" b="1" i="1" dirty="0" smtClean="0">
                <a:solidFill>
                  <a:srgbClr val="002060"/>
                </a:solidFill>
                <a:latin typeface="Times New Roman" panose="02020603050405020304" pitchFamily="18" charset="0"/>
                <a:cs typeface="Times New Roman" panose="02020603050405020304" pitchFamily="18" charset="0"/>
              </a:rPr>
            </a:br>
            <a:r>
              <a:rPr lang="en-US" sz="2400" b="1" i="1" dirty="0" smtClean="0">
                <a:solidFill>
                  <a:srgbClr val="002060"/>
                </a:solidFill>
                <a:latin typeface="Times New Roman" panose="02020603050405020304" pitchFamily="18" charset="0"/>
                <a:cs typeface="Times New Roman" panose="02020603050405020304" pitchFamily="18" charset="0"/>
              </a:rPr>
              <a:t>Objective</a:t>
            </a:r>
            <a:r>
              <a:rPr lang="en-US" sz="2400" b="1" i="1" dirty="0">
                <a:solidFill>
                  <a:srgbClr val="002060"/>
                </a:solidFill>
                <a:latin typeface="Times New Roman" panose="02020603050405020304" pitchFamily="18" charset="0"/>
                <a:cs typeface="Times New Roman" panose="02020603050405020304" pitchFamily="18" charset="0"/>
              </a:rPr>
              <a: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smtClean="0">
                <a:solidFill>
                  <a:srgbClr val="002060"/>
                </a:solidFill>
                <a:latin typeface="Times New Roman" panose="02020603050405020304" pitchFamily="18" charset="0"/>
                <a:cs typeface="Times New Roman" panose="02020603050405020304" pitchFamily="18" charset="0"/>
              </a:rPr>
              <a:t>Improve </a:t>
            </a:r>
            <a:r>
              <a:rPr lang="en-US" sz="2400" b="1" dirty="0">
                <a:solidFill>
                  <a:srgbClr val="002060"/>
                </a:solidFill>
                <a:latin typeface="Times New Roman" panose="02020603050405020304" pitchFamily="18" charset="0"/>
                <a:cs typeface="Times New Roman" panose="02020603050405020304" pitchFamily="18" charset="0"/>
              </a:rPr>
              <a:t>Officer Wellness</a:t>
            </a:r>
            <a:r>
              <a:rPr lang="en-US" sz="2400" dirty="0">
                <a:solidFill>
                  <a:srgbClr val="002060"/>
                </a:solidFill>
                <a:latin typeface="Times New Roman" panose="02020603050405020304" pitchFamily="18" charset="0"/>
                <a:cs typeface="Times New Roman" panose="02020603050405020304" pitchFamily="18" charset="0"/>
              </a:rPr>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Officers &amp; Communication Officers report a number of factors that are increasing stress levels both at work and at home.  The department must address not only the external stressors that accompany a position in public safety but the internal stresses the organization may create and work to elevate those stressors.  </a:t>
            </a:r>
            <a:r>
              <a:rPr lang="en-US" sz="2400" dirty="0"/>
              <a:t/>
            </a:r>
            <a:br>
              <a:rPr lang="en-US" sz="2400" dirty="0"/>
            </a:br>
            <a:endParaRPr lang="en-US" sz="2400" dirty="0"/>
          </a:p>
        </p:txBody>
      </p:sp>
      <p:sp>
        <p:nvSpPr>
          <p:cNvPr id="3" name="Content Placeholder 2"/>
          <p:cNvSpPr>
            <a:spLocks noGrp="1"/>
          </p:cNvSpPr>
          <p:nvPr>
            <p:ph idx="1"/>
          </p:nvPr>
        </p:nvSpPr>
        <p:spPr>
          <a:xfrm>
            <a:off x="838200" y="2100649"/>
            <a:ext cx="10515600" cy="4076314"/>
          </a:xfrm>
        </p:spPr>
        <p:txBody>
          <a:bodyPr/>
          <a:lstStyle/>
          <a:p>
            <a:pPr marL="0" indent="0">
              <a:buNone/>
            </a:pPr>
            <a:endParaRPr lang="en-US" b="1" i="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b="1" i="1" dirty="0" smtClean="0">
                <a:solidFill>
                  <a:srgbClr val="002060"/>
                </a:solidFill>
                <a:latin typeface="Times New Roman" panose="02020603050405020304" pitchFamily="18" charset="0"/>
                <a:cs typeface="Times New Roman" panose="02020603050405020304" pitchFamily="18" charset="0"/>
              </a:rPr>
              <a:t>Strategy</a:t>
            </a:r>
            <a:r>
              <a:rPr lang="en-US" b="1" i="1" dirty="0">
                <a:solidFill>
                  <a:srgbClr val="002060"/>
                </a:solidFill>
                <a:latin typeface="Times New Roman" panose="02020603050405020304" pitchFamily="18" charset="0"/>
                <a:cs typeface="Times New Roman" panose="02020603050405020304" pitchFamily="18" charset="0"/>
              </a:rPr>
              <a:t>:</a:t>
            </a:r>
            <a:endParaRPr lang="en-US" dirty="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Shift commanders and supervisors need to take the initiative and hold informal debriefings following stressful incidents. Department managers need to be aware that as human beings different events affect people in different ways. Regularly provide educational information to employees on the benefits of sleep, eating well and exercising.</a:t>
            </a:r>
          </a:p>
          <a:p>
            <a:pPr marL="0" indent="0">
              <a:buNone/>
            </a:pPr>
            <a:endParaRPr lang="en-US" dirty="0"/>
          </a:p>
          <a:p>
            <a:endParaRPr lang="en-US" dirty="0"/>
          </a:p>
        </p:txBody>
      </p:sp>
    </p:spTree>
    <p:extLst>
      <p:ext uri="{BB962C8B-B14F-4D97-AF65-F5344CB8AC3E}">
        <p14:creationId xmlns:p14="http://schemas.microsoft.com/office/powerpoint/2010/main" val="2461171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rgbClr val="002060"/>
                </a:solidFill>
                <a:latin typeface="Times New Roman" panose="02020603050405020304" pitchFamily="18" charset="0"/>
                <a:cs typeface="Times New Roman" panose="02020603050405020304" pitchFamily="18" charset="0"/>
              </a:rPr>
              <a:t>Action Items:</a:t>
            </a:r>
            <a:endParaRPr lang="en-US" dirty="0">
              <a:solidFill>
                <a:srgbClr val="002060"/>
              </a:solidFill>
              <a:latin typeface="Times New Roman" panose="02020603050405020304" pitchFamily="18" charset="0"/>
              <a:cs typeface="Times New Roman" panose="02020603050405020304" pitchFamily="18" charset="0"/>
            </a:endParaRPr>
          </a:p>
          <a:p>
            <a:pPr lvl="0"/>
            <a:r>
              <a:rPr lang="en-US" dirty="0">
                <a:solidFill>
                  <a:srgbClr val="002060"/>
                </a:solidFill>
                <a:latin typeface="Times New Roman" panose="02020603050405020304" pitchFamily="18" charset="0"/>
                <a:cs typeface="Times New Roman" panose="02020603050405020304" pitchFamily="18" charset="0"/>
              </a:rPr>
              <a:t>Maintain and strengthen our participation in the Greater Boston Critical Incident Stress Management Team (CISM). </a:t>
            </a:r>
          </a:p>
          <a:p>
            <a:pPr lvl="0"/>
            <a:r>
              <a:rPr lang="en-US" dirty="0">
                <a:solidFill>
                  <a:srgbClr val="002060"/>
                </a:solidFill>
                <a:latin typeface="Times New Roman" panose="02020603050405020304" pitchFamily="18" charset="0"/>
                <a:cs typeface="Times New Roman" panose="02020603050405020304" pitchFamily="18" charset="0"/>
              </a:rPr>
              <a:t>Strengthen and enhance the Employee Recognition Program </a:t>
            </a:r>
          </a:p>
          <a:p>
            <a:pPr lvl="0"/>
            <a:r>
              <a:rPr lang="en-US" dirty="0">
                <a:solidFill>
                  <a:srgbClr val="002060"/>
                </a:solidFill>
                <a:latin typeface="Times New Roman" panose="02020603050405020304" pitchFamily="18" charset="0"/>
                <a:cs typeface="Times New Roman" panose="02020603050405020304" pitchFamily="18" charset="0"/>
              </a:rPr>
              <a:t>Implement Mindfulness Training </a:t>
            </a:r>
          </a:p>
          <a:p>
            <a:pPr lvl="0"/>
            <a:r>
              <a:rPr lang="en-US" dirty="0">
                <a:solidFill>
                  <a:srgbClr val="002060"/>
                </a:solidFill>
                <a:latin typeface="Times New Roman" panose="02020603050405020304" pitchFamily="18" charset="0"/>
                <a:cs typeface="Times New Roman" panose="02020603050405020304" pitchFamily="18" charset="0"/>
              </a:rPr>
              <a:t>Enhance employee physical health </a:t>
            </a:r>
          </a:p>
          <a:p>
            <a:pPr lvl="0"/>
            <a:r>
              <a:rPr lang="en-US" dirty="0">
                <a:solidFill>
                  <a:srgbClr val="002060"/>
                </a:solidFill>
                <a:latin typeface="Times New Roman" panose="02020603050405020304" pitchFamily="18" charset="0"/>
                <a:cs typeface="Times New Roman" panose="02020603050405020304" pitchFamily="18" charset="0"/>
              </a:rPr>
              <a:t>Allow employees to have input into equipment purchases and cruiser set ups </a:t>
            </a:r>
          </a:p>
          <a:p>
            <a:pPr lvl="0"/>
            <a:r>
              <a:rPr lang="en-US" dirty="0">
                <a:solidFill>
                  <a:srgbClr val="002060"/>
                </a:solidFill>
                <a:latin typeface="Times New Roman" panose="02020603050405020304" pitchFamily="18" charset="0"/>
                <a:cs typeface="Times New Roman" panose="02020603050405020304" pitchFamily="18" charset="0"/>
              </a:rPr>
              <a:t>Make available regularly scheduled wellness checks</a:t>
            </a:r>
          </a:p>
          <a:p>
            <a:r>
              <a:rPr lang="en-US" dirty="0">
                <a:solidFill>
                  <a:srgbClr val="002060"/>
                </a:solidFill>
                <a:latin typeface="Times New Roman" panose="02020603050405020304" pitchFamily="18" charset="0"/>
                <a:cs typeface="Times New Roman" panose="02020603050405020304" pitchFamily="18" charset="0"/>
              </a:rPr>
              <a:t>Explore changes to work schedules to help alleviate stress</a:t>
            </a:r>
          </a:p>
        </p:txBody>
      </p:sp>
    </p:spTree>
    <p:extLst>
      <p:ext uri="{BB962C8B-B14F-4D97-AF65-F5344CB8AC3E}">
        <p14:creationId xmlns:p14="http://schemas.microsoft.com/office/powerpoint/2010/main" val="2272675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346" y="859395"/>
            <a:ext cx="10515600" cy="1325563"/>
          </a:xfrm>
        </p:spPr>
        <p:txBody>
          <a:bodyPr>
            <a:noAutofit/>
          </a:bodyPr>
          <a:lstStyle/>
          <a:p>
            <a:r>
              <a:rPr lang="en-US" sz="2400" b="1" i="1" dirty="0">
                <a:solidFill>
                  <a:srgbClr val="002060"/>
                </a:solidFill>
                <a:latin typeface="Times New Roman" panose="02020603050405020304" pitchFamily="18" charset="0"/>
                <a:cs typeface="Times New Roman" panose="02020603050405020304" pitchFamily="18" charset="0"/>
              </a:rPr>
              <a:t>Objective:</a:t>
            </a:r>
            <a:r>
              <a:rPr lang="en-US" sz="2400" b="1" dirty="0">
                <a:solidFill>
                  <a:srgbClr val="002060"/>
                </a:solidFill>
                <a:latin typeface="Times New Roman" panose="02020603050405020304" pitchFamily="18" charset="0"/>
                <a:cs typeface="Times New Roman" panose="02020603050405020304" pitchFamily="18" charset="0"/>
              </a:rPr>
              <a:t> Achieve Department Certification and then Accreditation </a:t>
            </a:r>
            <a:r>
              <a:rPr lang="en-US" sz="2400" dirty="0">
                <a:solidFill>
                  <a:srgbClr val="002060"/>
                </a:solidFill>
                <a:latin typeface="Times New Roman" panose="02020603050405020304" pitchFamily="18" charset="0"/>
                <a:cs typeface="Times New Roman" panose="02020603050405020304" pitchFamily="18" charset="0"/>
              </a:rPr>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The department has been working towards this objective of over 25 years.  Persistent staff shortages and failures in technology have proven significant stumbling blocks toward reaching this goal. This self-initiated process requires the department to meet 155 policy standards for Certification and 375 standards for Accreditation. </a:t>
            </a:r>
            <a:br>
              <a:rPr lang="en-US" sz="2400" dirty="0">
                <a:solidFill>
                  <a:srgbClr val="002060"/>
                </a:solidFill>
                <a:latin typeface="Times New Roman" panose="02020603050405020304" pitchFamily="18" charset="0"/>
                <a:cs typeface="Times New Roman" panose="02020603050405020304" pitchFamily="18" charset="0"/>
              </a:rPr>
            </a:b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627869"/>
            <a:ext cx="10515600" cy="3549093"/>
          </a:xfrm>
        </p:spPr>
        <p:txBody>
          <a:bodyPr>
            <a:normAutofit fontScale="92500" lnSpcReduction="10000"/>
          </a:bodyPr>
          <a:lstStyle/>
          <a:p>
            <a:pPr marL="0" indent="0">
              <a:buNone/>
            </a:pPr>
            <a:r>
              <a:rPr lang="en-US" sz="2600" b="1" i="1" dirty="0">
                <a:solidFill>
                  <a:srgbClr val="002060"/>
                </a:solidFill>
                <a:latin typeface="Times New Roman" panose="02020603050405020304" pitchFamily="18" charset="0"/>
                <a:cs typeface="Times New Roman" panose="02020603050405020304" pitchFamily="18" charset="0"/>
              </a:rPr>
              <a:t>Strategy:</a:t>
            </a:r>
            <a:endParaRPr lang="en-US" sz="2600" dirty="0">
              <a:solidFill>
                <a:srgbClr val="002060"/>
              </a:solidFill>
              <a:latin typeface="Times New Roman" panose="02020603050405020304" pitchFamily="18" charset="0"/>
              <a:cs typeface="Times New Roman" panose="02020603050405020304" pitchFamily="18" charset="0"/>
            </a:endParaRPr>
          </a:p>
          <a:p>
            <a:r>
              <a:rPr lang="en-US" sz="2600" dirty="0">
                <a:solidFill>
                  <a:srgbClr val="002060"/>
                </a:solidFill>
                <a:latin typeface="Times New Roman" panose="02020603050405020304" pitchFamily="18" charset="0"/>
                <a:cs typeface="Times New Roman" panose="02020603050405020304" pitchFamily="18" charset="0"/>
              </a:rPr>
              <a:t>When department staff increases, assign a supervisor fulltime to work towards accreditation.</a:t>
            </a:r>
          </a:p>
          <a:p>
            <a:pPr marL="0" indent="0">
              <a:buNone/>
            </a:pPr>
            <a:r>
              <a:rPr lang="en-US" sz="2600" b="1" i="1" dirty="0">
                <a:solidFill>
                  <a:srgbClr val="002060"/>
                </a:solidFill>
                <a:latin typeface="Times New Roman" panose="02020603050405020304" pitchFamily="18" charset="0"/>
                <a:cs typeface="Times New Roman" panose="02020603050405020304" pitchFamily="18" charset="0"/>
              </a:rPr>
              <a:t>Action Items:</a:t>
            </a:r>
            <a:endParaRPr lang="en-US" sz="2600" dirty="0">
              <a:solidFill>
                <a:srgbClr val="002060"/>
              </a:solidFill>
              <a:latin typeface="Times New Roman" panose="02020603050405020304" pitchFamily="18" charset="0"/>
              <a:cs typeface="Times New Roman" panose="02020603050405020304" pitchFamily="18" charset="0"/>
            </a:endParaRPr>
          </a:p>
          <a:p>
            <a:pPr lvl="0"/>
            <a:r>
              <a:rPr lang="en-US" sz="2600" dirty="0">
                <a:solidFill>
                  <a:srgbClr val="002060"/>
                </a:solidFill>
                <a:latin typeface="Times New Roman" panose="02020603050405020304" pitchFamily="18" charset="0"/>
                <a:cs typeface="Times New Roman" panose="02020603050405020304" pitchFamily="18" charset="0"/>
              </a:rPr>
              <a:t>Continue to release new policies and procedures that meet State Certification/Accreditation standards </a:t>
            </a:r>
          </a:p>
          <a:p>
            <a:pPr lvl="0"/>
            <a:r>
              <a:rPr lang="en-US" sz="2600" dirty="0">
                <a:solidFill>
                  <a:srgbClr val="002060"/>
                </a:solidFill>
                <a:latin typeface="Times New Roman" panose="02020603050405020304" pitchFamily="18" charset="0"/>
                <a:cs typeface="Times New Roman" panose="02020603050405020304" pitchFamily="18" charset="0"/>
              </a:rPr>
              <a:t>Proceed through the phases of self-assessment through to the Commission review</a:t>
            </a:r>
          </a:p>
          <a:p>
            <a:pPr lvl="0"/>
            <a:r>
              <a:rPr lang="en-US" sz="2600" dirty="0">
                <a:solidFill>
                  <a:srgbClr val="002060"/>
                </a:solidFill>
                <a:latin typeface="Times New Roman" panose="02020603050405020304" pitchFamily="18" charset="0"/>
                <a:cs typeface="Times New Roman" panose="02020603050405020304" pitchFamily="18" charset="0"/>
              </a:rPr>
              <a:t>Department personnel should be attending Mass Accreditation conferences and training sessions</a:t>
            </a:r>
          </a:p>
          <a:p>
            <a:pPr marL="0" indent="0">
              <a:buNone/>
            </a:pPr>
            <a:endParaRPr lang="en-US" dirty="0"/>
          </a:p>
          <a:p>
            <a:endParaRPr lang="en-US" dirty="0"/>
          </a:p>
        </p:txBody>
      </p:sp>
    </p:spTree>
    <p:extLst>
      <p:ext uri="{BB962C8B-B14F-4D97-AF65-F5344CB8AC3E}">
        <p14:creationId xmlns:p14="http://schemas.microsoft.com/office/powerpoint/2010/main" val="1825324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8249"/>
            <a:ext cx="10515600" cy="1325563"/>
          </a:xfrm>
        </p:spPr>
        <p:txBody>
          <a:bodyPr>
            <a:noAutofit/>
          </a:bodyPr>
          <a:lstStyle/>
          <a:p>
            <a:r>
              <a:rPr lang="en-US" sz="2400" b="1" i="1" dirty="0">
                <a:solidFill>
                  <a:srgbClr val="002060"/>
                </a:solidFill>
                <a:latin typeface="Times New Roman" panose="02020603050405020304" pitchFamily="18" charset="0"/>
                <a:cs typeface="Times New Roman" panose="02020603050405020304" pitchFamily="18" charset="0"/>
              </a:rPr>
              <a:t>Objective:</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smtClean="0">
                <a:solidFill>
                  <a:srgbClr val="002060"/>
                </a:solidFill>
                <a:latin typeface="Times New Roman" panose="02020603050405020304" pitchFamily="18" charset="0"/>
                <a:cs typeface="Times New Roman" panose="02020603050405020304" pitchFamily="18" charset="0"/>
              </a:rPr>
              <a:t>Improvements </a:t>
            </a:r>
            <a:r>
              <a:rPr lang="en-US" sz="2400" b="1" dirty="0">
                <a:solidFill>
                  <a:srgbClr val="002060"/>
                </a:solidFill>
                <a:latin typeface="Times New Roman" panose="02020603050405020304" pitchFamily="18" charset="0"/>
                <a:cs typeface="Times New Roman" panose="02020603050405020304" pitchFamily="18" charset="0"/>
              </a:rPr>
              <a:t>to the Department Shooting Range </a:t>
            </a:r>
            <a:r>
              <a:rPr lang="en-US" sz="2400" dirty="0">
                <a:solidFill>
                  <a:srgbClr val="002060"/>
                </a:solidFill>
                <a:latin typeface="Times New Roman" panose="02020603050405020304" pitchFamily="18" charset="0"/>
                <a:cs typeface="Times New Roman" panose="02020603050405020304" pitchFamily="18" charset="0"/>
              </a:rPr>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The shooting range located in the basement of police headquarters was not included </a:t>
            </a:r>
            <a:r>
              <a:rPr lang="en-US" sz="2400" dirty="0" smtClean="0">
                <a:solidFill>
                  <a:srgbClr val="002060"/>
                </a:solidFill>
                <a:latin typeface="Times New Roman" panose="02020603050405020304" pitchFamily="18" charset="0"/>
                <a:cs typeface="Times New Roman" panose="02020603050405020304" pitchFamily="18" charset="0"/>
              </a:rPr>
              <a:t>in the </a:t>
            </a:r>
            <a:r>
              <a:rPr lang="en-US" sz="2400" dirty="0">
                <a:solidFill>
                  <a:srgbClr val="002060"/>
                </a:solidFill>
                <a:latin typeface="Times New Roman" panose="02020603050405020304" pitchFamily="18" charset="0"/>
                <a:cs typeface="Times New Roman" panose="02020603050405020304" pitchFamily="18" charset="0"/>
              </a:rPr>
              <a:t>recent renovations.  Having an on-site shooting range will benefit the </a:t>
            </a:r>
            <a:r>
              <a:rPr lang="en-US" sz="2400" dirty="0" smtClean="0">
                <a:solidFill>
                  <a:srgbClr val="002060"/>
                </a:solidFill>
                <a:latin typeface="Times New Roman" panose="02020603050405020304" pitchFamily="18" charset="0"/>
                <a:cs typeface="Times New Roman" panose="02020603050405020304" pitchFamily="18" charset="0"/>
              </a:rPr>
              <a:t>department immensely</a:t>
            </a:r>
            <a:r>
              <a:rPr lang="en-US" sz="2400" dirty="0">
                <a:solidFill>
                  <a:srgbClr val="002060"/>
                </a:solidFill>
                <a:latin typeface="Times New Roman" panose="02020603050405020304" pitchFamily="18" charset="0"/>
                <a:cs typeface="Times New Roman" panose="02020603050405020304" pitchFamily="18" charset="0"/>
              </a:rPr>
              <a:t>.   </a:t>
            </a:r>
            <a:br>
              <a:rPr lang="en-US" sz="2400" dirty="0">
                <a:solidFill>
                  <a:srgbClr val="002060"/>
                </a:solidFill>
                <a:latin typeface="Times New Roman" panose="02020603050405020304" pitchFamily="18" charset="0"/>
                <a:cs typeface="Times New Roman" panose="02020603050405020304" pitchFamily="18" charset="0"/>
              </a:rPr>
            </a:b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405449"/>
            <a:ext cx="10515600" cy="3771514"/>
          </a:xfrm>
        </p:spPr>
        <p:txBody>
          <a:bodyPr>
            <a:normAutofit/>
          </a:bodyPr>
          <a:lstStyle/>
          <a:p>
            <a:pPr marL="0" indent="0">
              <a:buNone/>
            </a:pPr>
            <a:r>
              <a:rPr lang="en-US" sz="2400" b="1" i="1" dirty="0">
                <a:solidFill>
                  <a:srgbClr val="002060"/>
                </a:solidFill>
                <a:latin typeface="Times New Roman" panose="02020603050405020304" pitchFamily="18" charset="0"/>
                <a:cs typeface="Times New Roman" panose="02020603050405020304" pitchFamily="18" charset="0"/>
              </a:rPr>
              <a:t>Strategy:</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Incrementally improve the Range conditions utilizing funds from our Budgeted Capital Expenditures. </a:t>
            </a:r>
            <a:r>
              <a:rPr lang="en-US" sz="2400" b="1" i="1" dirty="0">
                <a:solidFill>
                  <a:srgbClr val="002060"/>
                </a:solidFill>
                <a:latin typeface="Times New Roman" panose="02020603050405020304" pitchFamily="18" charset="0"/>
                <a:cs typeface="Times New Roman" panose="02020603050405020304" pitchFamily="18" charset="0"/>
              </a:rPr>
              <a:t> </a:t>
            </a: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2400" b="1" i="1" dirty="0">
                <a:solidFill>
                  <a:srgbClr val="002060"/>
                </a:solidFill>
                <a:latin typeface="Times New Roman" panose="02020603050405020304" pitchFamily="18" charset="0"/>
                <a:cs typeface="Times New Roman" panose="02020603050405020304" pitchFamily="18" charset="0"/>
              </a:rPr>
              <a:t>Action Items:</a:t>
            </a:r>
            <a:endParaRPr lang="en-US" sz="2400" dirty="0">
              <a:solidFill>
                <a:srgbClr val="002060"/>
              </a:solidFill>
              <a:latin typeface="Times New Roman" panose="02020603050405020304" pitchFamily="18" charset="0"/>
              <a:cs typeface="Times New Roman" panose="02020603050405020304" pitchFamily="18" charset="0"/>
            </a:endParaRPr>
          </a:p>
          <a:p>
            <a:pPr lvl="0"/>
            <a:r>
              <a:rPr lang="en-US" sz="2400" dirty="0">
                <a:solidFill>
                  <a:srgbClr val="002060"/>
                </a:solidFill>
                <a:latin typeface="Times New Roman" panose="02020603050405020304" pitchFamily="18" charset="0"/>
                <a:cs typeface="Times New Roman" panose="02020603050405020304" pitchFamily="18" charset="0"/>
              </a:rPr>
              <a:t>Replace sound proofing </a:t>
            </a:r>
          </a:p>
          <a:p>
            <a:pPr lvl="0"/>
            <a:r>
              <a:rPr lang="en-US" sz="2400" dirty="0">
                <a:solidFill>
                  <a:srgbClr val="002060"/>
                </a:solidFill>
                <a:latin typeface="Times New Roman" panose="02020603050405020304" pitchFamily="18" charset="0"/>
                <a:cs typeface="Times New Roman" panose="02020603050405020304" pitchFamily="18" charset="0"/>
              </a:rPr>
              <a:t>Paint </a:t>
            </a:r>
          </a:p>
          <a:p>
            <a:pPr lvl="0"/>
            <a:r>
              <a:rPr lang="en-US" sz="2400" dirty="0">
                <a:solidFill>
                  <a:srgbClr val="002060"/>
                </a:solidFill>
                <a:latin typeface="Times New Roman" panose="02020603050405020304" pitchFamily="18" charset="0"/>
                <a:cs typeface="Times New Roman" panose="02020603050405020304" pitchFamily="18" charset="0"/>
              </a:rPr>
              <a:t>Provide a heat source for winter months</a:t>
            </a:r>
          </a:p>
          <a:p>
            <a:endParaRPr lang="en-US" dirty="0"/>
          </a:p>
        </p:txBody>
      </p:sp>
    </p:spTree>
    <p:extLst>
      <p:ext uri="{BB962C8B-B14F-4D97-AF65-F5344CB8AC3E}">
        <p14:creationId xmlns:p14="http://schemas.microsoft.com/office/powerpoint/2010/main" val="326962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67" y="182541"/>
            <a:ext cx="10515600" cy="1325563"/>
          </a:xfrm>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The Five Year Plan &amp; Citizen Survey Results can be Found At: </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6438" y="1855399"/>
            <a:ext cx="10515600" cy="4351338"/>
          </a:xfrm>
        </p:spPr>
        <p:txBody>
          <a:bodyPr>
            <a:normAutofit fontScale="92500" lnSpcReduction="10000"/>
          </a:bodyPr>
          <a:lstStyle/>
          <a:p>
            <a:pPr marL="0" indent="0" algn="ctr">
              <a:buNone/>
            </a:pP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sz="6600" b="1" dirty="0" smtClean="0">
                <a:solidFill>
                  <a:srgbClr val="002060"/>
                </a:solidFill>
                <a:latin typeface="Times New Roman" panose="02020603050405020304" pitchFamily="18" charset="0"/>
                <a:cs typeface="Times New Roman" panose="02020603050405020304" pitchFamily="18" charset="0"/>
              </a:rPr>
              <a:t>BELMONTPD.ORG</a:t>
            </a:r>
          </a:p>
          <a:p>
            <a:pPr marL="0" indent="0" algn="ctr">
              <a:buNone/>
            </a:pPr>
            <a:r>
              <a:rPr lang="en-US" sz="1800" b="1" u="sng" cap="all" dirty="0" smtClean="0">
                <a:solidFill>
                  <a:srgbClr val="002060"/>
                </a:solidFill>
                <a:latin typeface="Times New Roman" panose="02020603050405020304" pitchFamily="18" charset="0"/>
                <a:cs typeface="Times New Roman" panose="02020603050405020304" pitchFamily="18" charset="0"/>
              </a:rPr>
              <a:t>The plan</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INTRODUCTION</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POLICE CHIEF’S MESSAGE  </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COMMUITY AND ORGANIZATIONAL OVERVIEW</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BELMONT POLICE MISSION STATEMENT </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THE PLANNING PROCESS</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SWOT ANALYSIS </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OBJECTIVES AND STRATEGIES </a:t>
            </a:r>
          </a:p>
          <a:p>
            <a:pPr marL="0" indent="0" algn="ctr">
              <a:buNone/>
            </a:pPr>
            <a:r>
              <a:rPr lang="en-US" sz="1800" b="1" i="1" dirty="0" smtClean="0">
                <a:solidFill>
                  <a:srgbClr val="002060"/>
                </a:solidFill>
                <a:latin typeface="Times New Roman" panose="02020603050405020304" pitchFamily="18" charset="0"/>
                <a:cs typeface="Times New Roman" panose="02020603050405020304" pitchFamily="18" charset="0"/>
              </a:rPr>
              <a:t>END NOTES</a:t>
            </a:r>
            <a:endParaRPr lang="en-US" sz="18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30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3893"/>
            <a:ext cx="10515600" cy="1325563"/>
          </a:xfrm>
        </p:spPr>
        <p:txBody>
          <a:bodyPr>
            <a:normAutofit/>
          </a:bodyPr>
          <a:lstStyle/>
          <a:p>
            <a:pPr algn="ctr"/>
            <a:r>
              <a:rPr lang="en-US" sz="3100" b="1" cap="all" dirty="0" smtClean="0">
                <a:solidFill>
                  <a:srgbClr val="002060"/>
                </a:solidFill>
                <a:latin typeface="Times New Roman" panose="02020603050405020304" pitchFamily="18" charset="0"/>
                <a:cs typeface="Times New Roman" panose="02020603050405020304" pitchFamily="18" charset="0"/>
              </a:rPr>
              <a:t>Belmont </a:t>
            </a:r>
            <a:r>
              <a:rPr lang="en-US" sz="3100" b="1" cap="all" dirty="0">
                <a:solidFill>
                  <a:srgbClr val="002060"/>
                </a:solidFill>
                <a:latin typeface="Times New Roman" panose="02020603050405020304" pitchFamily="18" charset="0"/>
                <a:cs typeface="Times New Roman" panose="02020603050405020304" pitchFamily="18" charset="0"/>
              </a:rPr>
              <a:t>Police department </a:t>
            </a:r>
            <a:r>
              <a:rPr lang="en-US" sz="3100" b="1" cap="all" dirty="0" smtClean="0">
                <a:solidFill>
                  <a:srgbClr val="002060"/>
                </a:solidFill>
                <a:latin typeface="Times New Roman" panose="02020603050405020304" pitchFamily="18" charset="0"/>
                <a:cs typeface="Times New Roman" panose="02020603050405020304" pitchFamily="18" charset="0"/>
              </a:rPr>
              <a:t/>
            </a:r>
            <a:br>
              <a:rPr lang="en-US" sz="3100" b="1" cap="all" dirty="0" smtClean="0">
                <a:solidFill>
                  <a:srgbClr val="002060"/>
                </a:solidFill>
                <a:latin typeface="Times New Roman" panose="02020603050405020304" pitchFamily="18" charset="0"/>
                <a:cs typeface="Times New Roman" panose="02020603050405020304" pitchFamily="18" charset="0"/>
              </a:rPr>
            </a:br>
            <a:r>
              <a:rPr lang="en-US" sz="3100" b="1" cap="all" dirty="0" smtClean="0">
                <a:solidFill>
                  <a:srgbClr val="002060"/>
                </a:solidFill>
                <a:latin typeface="Times New Roman" panose="02020603050405020304" pitchFamily="18" charset="0"/>
                <a:cs typeface="Times New Roman" panose="02020603050405020304" pitchFamily="18" charset="0"/>
              </a:rPr>
              <a:t>mission </a:t>
            </a:r>
            <a:r>
              <a:rPr lang="en-US" sz="3100" b="1" cap="all" dirty="0">
                <a:solidFill>
                  <a:srgbClr val="002060"/>
                </a:solidFill>
                <a:latin typeface="Times New Roman" panose="02020603050405020304" pitchFamily="18" charset="0"/>
                <a:cs typeface="Times New Roman" panose="02020603050405020304" pitchFamily="18" charset="0"/>
              </a:rPr>
              <a:t>statement</a:t>
            </a:r>
            <a:endParaRPr lang="en-US" sz="31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09456"/>
            <a:ext cx="10515600" cy="4351338"/>
          </a:xfrm>
        </p:spPr>
        <p:txBody>
          <a:bodyPr>
            <a:normAutofit fontScale="92500" lnSpcReduction="20000"/>
          </a:bodyPr>
          <a:lstStyle/>
          <a:p>
            <a:pPr marL="0" indent="0" algn="ctr">
              <a:buNone/>
            </a:pPr>
            <a:r>
              <a:rPr lang="en-US" i="1" dirty="0">
                <a:solidFill>
                  <a:srgbClr val="002060"/>
                </a:solidFill>
                <a:latin typeface="Times New Roman" panose="02020603050405020304" pitchFamily="18" charset="0"/>
                <a:cs typeface="Times New Roman" panose="02020603050405020304" pitchFamily="18" charset="0"/>
              </a:rPr>
              <a:t>The Mission of the Belmont Police Department, working in partnership with the community, is to maintain social order and improve the quality of life within the Town of Belmont.   This is accomplished through constant vigilance and the pursuit of violators of the law as governed by both constitutional constraints and our ethical principles of justice, integrity, respect, courage and allegiance. Our goal is to understand and serve the needs of the Belmont community by providing the highest quality of police services, assisting in resolving problems, and promoting positive values through equitable and impartial policing consistent with and  reflective of the shared </a:t>
            </a:r>
            <a:r>
              <a:rPr lang="en-US" i="1" dirty="0" smtClean="0">
                <a:solidFill>
                  <a:srgbClr val="002060"/>
                </a:solidFill>
                <a:latin typeface="Times New Roman" panose="02020603050405020304" pitchFamily="18" charset="0"/>
                <a:cs typeface="Times New Roman" panose="02020603050405020304" pitchFamily="18" charset="0"/>
              </a:rPr>
              <a:t>values </a:t>
            </a:r>
            <a:r>
              <a:rPr lang="en-US" i="1" dirty="0">
                <a:solidFill>
                  <a:srgbClr val="002060"/>
                </a:solidFill>
                <a:latin typeface="Times New Roman" panose="02020603050405020304" pitchFamily="18" charset="0"/>
                <a:cs typeface="Times New Roman" panose="02020603050405020304" pitchFamily="18" charset="0"/>
              </a:rPr>
              <a:t>of the community.</a:t>
            </a:r>
          </a:p>
          <a:p>
            <a:pPr marL="0" indent="0" algn="ctr">
              <a:buNone/>
            </a:pPr>
            <a:endParaRPr lang="en-US" sz="1200" b="1"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en-US" b="1" dirty="0" smtClean="0">
                <a:solidFill>
                  <a:srgbClr val="002060"/>
                </a:solidFill>
                <a:latin typeface="Times New Roman" panose="02020603050405020304" pitchFamily="18" charset="0"/>
                <a:cs typeface="Times New Roman" panose="02020603050405020304" pitchFamily="18" charset="0"/>
              </a:rPr>
              <a:t>Our Vision</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i="1" dirty="0">
                <a:solidFill>
                  <a:srgbClr val="002060"/>
                </a:solidFill>
                <a:latin typeface="Times New Roman" panose="02020603050405020304" pitchFamily="18" charset="0"/>
                <a:cs typeface="Times New Roman" panose="02020603050405020304" pitchFamily="18" charset="0"/>
              </a:rPr>
              <a:t>To be the safest community in Massachusetts while building mutual trust and inclusiveness through collaboration and transparency.</a:t>
            </a:r>
          </a:p>
          <a:p>
            <a:endParaRPr lang="en-US" i="1" dirty="0"/>
          </a:p>
        </p:txBody>
      </p:sp>
    </p:spTree>
    <p:extLst>
      <p:ext uri="{BB962C8B-B14F-4D97-AF65-F5344CB8AC3E}">
        <p14:creationId xmlns:p14="http://schemas.microsoft.com/office/powerpoint/2010/main" val="126212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solidFill>
                  <a:srgbClr val="002060"/>
                </a:solidFill>
                <a:latin typeface="Times New Roman" panose="02020603050405020304" pitchFamily="18" charset="0"/>
                <a:cs typeface="Times New Roman" panose="02020603050405020304" pitchFamily="18" charset="0"/>
              </a:rPr>
              <a:t>Core values  </a:t>
            </a:r>
            <a:r>
              <a:rPr lang="en-US" dirty="0"/>
              <a:t/>
            </a:r>
            <a:br>
              <a:rPr lang="en-US" dirty="0"/>
            </a:br>
            <a:endParaRPr lang="en-US" dirty="0"/>
          </a:p>
        </p:txBody>
      </p:sp>
      <p:sp>
        <p:nvSpPr>
          <p:cNvPr id="3" name="Content Placeholder 2"/>
          <p:cNvSpPr>
            <a:spLocks noGrp="1"/>
          </p:cNvSpPr>
          <p:nvPr>
            <p:ph idx="1"/>
          </p:nvPr>
        </p:nvSpPr>
        <p:spPr>
          <a:xfrm>
            <a:off x="838200" y="1252152"/>
            <a:ext cx="10515600" cy="5188422"/>
          </a:xfrm>
        </p:spPr>
        <p:txBody>
          <a:bodyPr>
            <a:noAutofit/>
          </a:bodyPr>
          <a:lstStyle/>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Community Service</a:t>
            </a:r>
            <a:r>
              <a:rPr lang="en-US" sz="1400" i="1" u="sng"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We believe our role is to serve the community in emergency and non-emergency situations. We will respond to deal with criminal matters. We will respond to work with law abiding citizens to address quality of life issues and other situations deemed in need of a police response by members of the community</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Concern for Employees</a:t>
            </a:r>
            <a:r>
              <a:rPr lang="en-US" sz="1400" i="1"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Our employees are our greatest asset. We will strive to assist our employees with their personal and professional development. The wellbeing of our employees is of utmost concern</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Partnerships</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We will work with all members of the community, public agencies and private organizations in order to improve the quality of life and address crime and quality of life issues in Belmont. By combining the skills and abilities of all community members, we believe we can most effectively pursue our mission</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Problem Solving</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b="1" dirty="0">
                <a:solidFill>
                  <a:srgbClr val="002060"/>
                </a:solidFill>
                <a:latin typeface="Times New Roman" panose="02020603050405020304" pitchFamily="18" charset="0"/>
                <a:cs typeface="Times New Roman" panose="02020603050405020304" pitchFamily="18" charset="0"/>
              </a:rPr>
              <a:t> </a:t>
            </a:r>
            <a:r>
              <a:rPr lang="en-US" sz="1400" dirty="0">
                <a:solidFill>
                  <a:srgbClr val="002060"/>
                </a:solidFill>
                <a:latin typeface="Times New Roman" panose="02020603050405020304" pitchFamily="18" charset="0"/>
                <a:cs typeface="Times New Roman" panose="02020603050405020304" pitchFamily="18" charset="0"/>
              </a:rPr>
              <a:t>We understand that crime and disorder are community problems. We will work with community members to identify and solve problems which impact the community. We will listen and seek to understand issues. We recognize the value of crime prevention measures. We will proactively seek to suppress crime and conditions that foster crime</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Professionalism</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We will conduct ourselves in a professional manner consistent with our training at all times. We hold ourselves to the highest level of integrity and ethical standards. It is our responsibility to earn and build on the trust of the community. We will be honest and truthful at all times. We are committed to and will persistently strive for excellence</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Respect for all Citizens</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b="1" dirty="0">
                <a:solidFill>
                  <a:srgbClr val="002060"/>
                </a:solidFill>
                <a:latin typeface="Times New Roman" panose="02020603050405020304" pitchFamily="18" charset="0"/>
                <a:cs typeface="Times New Roman" panose="02020603050405020304" pitchFamily="18" charset="0"/>
              </a:rPr>
              <a:t> </a:t>
            </a:r>
            <a:r>
              <a:rPr lang="en-US" sz="1400" dirty="0">
                <a:solidFill>
                  <a:srgbClr val="002060"/>
                </a:solidFill>
                <a:latin typeface="Times New Roman" panose="02020603050405020304" pitchFamily="18" charset="0"/>
                <a:cs typeface="Times New Roman" panose="02020603050405020304" pitchFamily="18" charset="0"/>
              </a:rPr>
              <a:t>We will treat all citizens as we would like to be treated. We maintain respect for individual civil and constitutional rights, human dignity, and cultural diversity and community values</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Training</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We recognize that training is the foundation that supports the actions taken by employees in the community. We strive to recruit and develop exceptional employees. We seek to provide all employees with the necessary training to effectively serve the community. Procedures, equipment and tactics consistently evolve. We will continuously train employees to stay current with contemporary policing practices</a:t>
            </a:r>
            <a:r>
              <a:rPr lang="en-US" sz="1400" dirty="0" smtClean="0">
                <a:solidFill>
                  <a:srgbClr val="002060"/>
                </a:solidFill>
                <a:latin typeface="Times New Roman" panose="02020603050405020304" pitchFamily="18" charset="0"/>
                <a:cs typeface="Times New Roman" panose="02020603050405020304" pitchFamily="18" charset="0"/>
              </a:rPr>
              <a:t>.</a:t>
            </a:r>
            <a:endParaRPr lang="en-US" sz="1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400" b="1" i="1" u="sng" dirty="0">
                <a:solidFill>
                  <a:srgbClr val="002060"/>
                </a:solidFill>
                <a:latin typeface="Times New Roman" panose="02020603050405020304" pitchFamily="18" charset="0"/>
                <a:cs typeface="Times New Roman" panose="02020603050405020304" pitchFamily="18" charset="0"/>
              </a:rPr>
              <a:t>Visibility</a:t>
            </a:r>
            <a:r>
              <a:rPr lang="en-US" sz="1400" b="1" i="1" dirty="0">
                <a:solidFill>
                  <a:srgbClr val="002060"/>
                </a:solidFill>
                <a:latin typeface="Times New Roman" panose="02020603050405020304" pitchFamily="18" charset="0"/>
                <a:cs typeface="Times New Roman" panose="02020603050405020304" pitchFamily="18" charset="0"/>
              </a:rPr>
              <a:t>:</a:t>
            </a:r>
            <a:r>
              <a:rPr lang="en-US" sz="1400" dirty="0">
                <a:solidFill>
                  <a:srgbClr val="002060"/>
                </a:solidFill>
                <a:latin typeface="Times New Roman" panose="02020603050405020304" pitchFamily="18" charset="0"/>
                <a:cs typeface="Times New Roman" panose="02020603050405020304" pitchFamily="18" charset="0"/>
              </a:rPr>
              <a:t> We believe that officer visibility in the community reduces fear of crime. We will maintain a uniformed presence in the community. The presence of uniformed officers will help to deter crime. We will be accessible and approachable for members of the community. </a:t>
            </a:r>
          </a:p>
          <a:p>
            <a:pPr marL="0" indent="0">
              <a:buNone/>
            </a:pPr>
            <a:endParaRPr lang="en-US" sz="1400"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838200" y="1147665"/>
            <a:ext cx="10515600" cy="5310801"/>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205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solidFill>
                  <a:srgbClr val="002060"/>
                </a:solidFill>
                <a:latin typeface="Times New Roman" panose="02020603050405020304" pitchFamily="18" charset="0"/>
                <a:cs typeface="Times New Roman" panose="02020603050405020304" pitchFamily="18" charset="0"/>
              </a:rPr>
              <a:t>The planning process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Department </a:t>
            </a:r>
            <a:r>
              <a:rPr lang="en-US" dirty="0">
                <a:solidFill>
                  <a:srgbClr val="002060"/>
                </a:solidFill>
                <a:latin typeface="Times New Roman" panose="02020603050405020304" pitchFamily="18" charset="0"/>
                <a:cs typeface="Times New Roman" panose="02020603050405020304" pitchFamily="18" charset="0"/>
              </a:rPr>
              <a:t>management team, along with some key team members, </a:t>
            </a:r>
            <a:r>
              <a:rPr lang="en-US" dirty="0" smtClean="0">
                <a:solidFill>
                  <a:srgbClr val="002060"/>
                </a:solidFill>
                <a:latin typeface="Times New Roman" panose="02020603050405020304" pitchFamily="18" charset="0"/>
                <a:cs typeface="Times New Roman" panose="02020603050405020304" pitchFamily="18" charset="0"/>
              </a:rPr>
              <a:t>came </a:t>
            </a:r>
            <a:r>
              <a:rPr lang="en-US" dirty="0">
                <a:solidFill>
                  <a:srgbClr val="002060"/>
                </a:solidFill>
                <a:latin typeface="Times New Roman" panose="02020603050405020304" pitchFamily="18" charset="0"/>
                <a:cs typeface="Times New Roman" panose="02020603050405020304" pitchFamily="18" charset="0"/>
              </a:rPr>
              <a:t>together and </a:t>
            </a:r>
            <a:r>
              <a:rPr lang="en-US" dirty="0" smtClean="0">
                <a:solidFill>
                  <a:srgbClr val="002060"/>
                </a:solidFill>
                <a:latin typeface="Times New Roman" panose="02020603050405020304" pitchFamily="18" charset="0"/>
                <a:cs typeface="Times New Roman" panose="02020603050405020304" pitchFamily="18" charset="0"/>
              </a:rPr>
              <a:t>hosted </a:t>
            </a:r>
            <a:r>
              <a:rPr lang="en-US" dirty="0">
                <a:solidFill>
                  <a:srgbClr val="002060"/>
                </a:solidFill>
                <a:latin typeface="Times New Roman" panose="02020603050405020304" pitchFamily="18" charset="0"/>
                <a:cs typeface="Times New Roman" panose="02020603050405020304" pitchFamily="18" charset="0"/>
              </a:rPr>
              <a:t>a series of conversations to discuss where the department is and where it should be headed. </a:t>
            </a: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This involved a series of meetings in small and large groups and an evaluation by the </a:t>
            </a:r>
            <a:r>
              <a:rPr lang="en-US" dirty="0" smtClean="0">
                <a:solidFill>
                  <a:srgbClr val="002060"/>
                </a:solidFill>
                <a:latin typeface="Times New Roman" panose="02020603050405020304" pitchFamily="18" charset="0"/>
                <a:cs typeface="Times New Roman" panose="02020603050405020304" pitchFamily="18" charset="0"/>
              </a:rPr>
              <a:t>Patrol Captain </a:t>
            </a:r>
            <a:r>
              <a:rPr lang="en-US" dirty="0">
                <a:solidFill>
                  <a:srgbClr val="002060"/>
                </a:solidFill>
                <a:latin typeface="Times New Roman" panose="02020603050405020304" pitchFamily="18" charset="0"/>
                <a:cs typeface="Times New Roman" panose="02020603050405020304" pitchFamily="18" charset="0"/>
              </a:rPr>
              <a:t>which assisted in producing the information contained in this report. </a:t>
            </a: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a:solidFill>
                  <a:srgbClr val="002060"/>
                </a:solidFill>
                <a:latin typeface="Times New Roman" panose="02020603050405020304" pitchFamily="18" charset="0"/>
                <a:cs typeface="Times New Roman" panose="02020603050405020304" pitchFamily="18" charset="0"/>
              </a:rPr>
              <a:t>The BPD team meetings included a SWOT analysis to specifically identify the </a:t>
            </a:r>
            <a:r>
              <a:rPr lang="en-US" dirty="0" smtClean="0">
                <a:solidFill>
                  <a:srgbClr val="002060"/>
                </a:solidFill>
                <a:latin typeface="Times New Roman" panose="02020603050405020304" pitchFamily="18" charset="0"/>
                <a:cs typeface="Times New Roman" panose="02020603050405020304" pitchFamily="18" charset="0"/>
              </a:rPr>
              <a:t>Department’s </a:t>
            </a:r>
            <a:r>
              <a:rPr lang="en-US" b="1" u="sng" dirty="0">
                <a:solidFill>
                  <a:srgbClr val="002060"/>
                </a:solidFill>
                <a:latin typeface="Times New Roman" panose="02020603050405020304" pitchFamily="18" charset="0"/>
                <a:cs typeface="Times New Roman" panose="02020603050405020304" pitchFamily="18" charset="0"/>
              </a:rPr>
              <a:t>S</a:t>
            </a:r>
            <a:r>
              <a:rPr lang="en-US" u="sng" dirty="0">
                <a:solidFill>
                  <a:srgbClr val="002060"/>
                </a:solidFill>
                <a:latin typeface="Times New Roman" panose="02020603050405020304" pitchFamily="18" charset="0"/>
                <a:cs typeface="Times New Roman" panose="02020603050405020304" pitchFamily="18" charset="0"/>
              </a:rPr>
              <a:t>trengths</a:t>
            </a:r>
            <a:r>
              <a:rPr lang="en-US" dirty="0">
                <a:solidFill>
                  <a:srgbClr val="002060"/>
                </a:solidFill>
                <a:latin typeface="Times New Roman" panose="02020603050405020304" pitchFamily="18" charset="0"/>
                <a:cs typeface="Times New Roman" panose="02020603050405020304" pitchFamily="18" charset="0"/>
              </a:rPr>
              <a:t>, </a:t>
            </a:r>
            <a:r>
              <a:rPr lang="en-US" b="1" u="sng" dirty="0">
                <a:solidFill>
                  <a:srgbClr val="002060"/>
                </a:solidFill>
                <a:latin typeface="Times New Roman" panose="02020603050405020304" pitchFamily="18" charset="0"/>
                <a:cs typeface="Times New Roman" panose="02020603050405020304" pitchFamily="18" charset="0"/>
              </a:rPr>
              <a:t>W</a:t>
            </a:r>
            <a:r>
              <a:rPr lang="en-US" u="sng" dirty="0">
                <a:solidFill>
                  <a:srgbClr val="002060"/>
                </a:solidFill>
                <a:latin typeface="Times New Roman" panose="02020603050405020304" pitchFamily="18" charset="0"/>
                <a:cs typeface="Times New Roman" panose="02020603050405020304" pitchFamily="18" charset="0"/>
              </a:rPr>
              <a:t>eakness</a:t>
            </a:r>
            <a:r>
              <a:rPr lang="en-US" dirty="0">
                <a:solidFill>
                  <a:srgbClr val="002060"/>
                </a:solidFill>
                <a:latin typeface="Times New Roman" panose="02020603050405020304" pitchFamily="18" charset="0"/>
                <a:cs typeface="Times New Roman" panose="02020603050405020304" pitchFamily="18" charset="0"/>
              </a:rPr>
              <a:t>, </a:t>
            </a:r>
            <a:r>
              <a:rPr lang="en-US" b="1" u="sng" dirty="0">
                <a:solidFill>
                  <a:srgbClr val="002060"/>
                </a:solidFill>
                <a:latin typeface="Times New Roman" panose="02020603050405020304" pitchFamily="18" charset="0"/>
                <a:cs typeface="Times New Roman" panose="02020603050405020304" pitchFamily="18" charset="0"/>
              </a:rPr>
              <a:t>O</a:t>
            </a:r>
            <a:r>
              <a:rPr lang="en-US" u="sng" dirty="0">
                <a:solidFill>
                  <a:srgbClr val="002060"/>
                </a:solidFill>
                <a:latin typeface="Times New Roman" panose="02020603050405020304" pitchFamily="18" charset="0"/>
                <a:cs typeface="Times New Roman" panose="02020603050405020304" pitchFamily="18" charset="0"/>
              </a:rPr>
              <a:t>pportunities</a:t>
            </a:r>
            <a:r>
              <a:rPr lang="en-US" dirty="0">
                <a:solidFill>
                  <a:srgbClr val="002060"/>
                </a:solidFill>
                <a:latin typeface="Times New Roman" panose="02020603050405020304" pitchFamily="18" charset="0"/>
                <a:cs typeface="Times New Roman" panose="02020603050405020304" pitchFamily="18" charset="0"/>
              </a:rPr>
              <a:t> and </a:t>
            </a:r>
            <a:r>
              <a:rPr lang="en-US" b="1" u="sng" dirty="0">
                <a:solidFill>
                  <a:srgbClr val="002060"/>
                </a:solidFill>
                <a:latin typeface="Times New Roman" panose="02020603050405020304" pitchFamily="18" charset="0"/>
                <a:cs typeface="Times New Roman" panose="02020603050405020304" pitchFamily="18" charset="0"/>
              </a:rPr>
              <a:t>T</a:t>
            </a:r>
            <a:r>
              <a:rPr lang="en-US" u="sng" dirty="0">
                <a:solidFill>
                  <a:srgbClr val="002060"/>
                </a:solidFill>
                <a:latin typeface="Times New Roman" panose="02020603050405020304" pitchFamily="18" charset="0"/>
                <a:cs typeface="Times New Roman" panose="02020603050405020304" pitchFamily="18" charset="0"/>
              </a:rPr>
              <a:t>hreats</a:t>
            </a:r>
            <a:r>
              <a:rPr lang="en-US"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627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4000" b="1" dirty="0">
                <a:solidFill>
                  <a:srgbClr val="002060"/>
                </a:solidFill>
                <a:latin typeface="Times New Roman" panose="02020603050405020304" pitchFamily="18" charset="0"/>
                <a:cs typeface="Times New Roman" panose="02020603050405020304" pitchFamily="18" charset="0"/>
              </a:rPr>
              <a:t>While the police management team benefitted greatly from the input of everyone involved, </a:t>
            </a:r>
            <a:r>
              <a:rPr lang="en-US" sz="4000" b="1" u="sng" dirty="0">
                <a:solidFill>
                  <a:srgbClr val="002060"/>
                </a:solidFill>
                <a:latin typeface="Times New Roman" panose="02020603050405020304" pitchFamily="18" charset="0"/>
                <a:cs typeface="Times New Roman" panose="02020603050405020304" pitchFamily="18" charset="0"/>
              </a:rPr>
              <a:t>the final decisions on the department directions must remain with the </a:t>
            </a:r>
            <a:r>
              <a:rPr lang="en-US" sz="4000" b="1" u="sng" dirty="0" smtClean="0">
                <a:solidFill>
                  <a:srgbClr val="002060"/>
                </a:solidFill>
                <a:latin typeface="Times New Roman" panose="02020603050405020304" pitchFamily="18" charset="0"/>
                <a:cs typeface="Times New Roman" panose="02020603050405020304" pitchFamily="18" charset="0"/>
              </a:rPr>
              <a:t>Police Chief</a:t>
            </a:r>
            <a:r>
              <a:rPr lang="en-US" sz="4000" b="1" dirty="0">
                <a:solidFill>
                  <a:srgbClr val="002060"/>
                </a:solidFill>
                <a:latin typeface="Times New Roman" panose="02020603050405020304" pitchFamily="18" charset="0"/>
                <a:cs typeface="Times New Roman" panose="02020603050405020304" pitchFamily="18" charset="0"/>
              </a:rPr>
              <a:t>. In this light, the information derived from </a:t>
            </a:r>
            <a:r>
              <a:rPr lang="en-US" sz="4000" b="1" dirty="0" smtClean="0">
                <a:solidFill>
                  <a:srgbClr val="002060"/>
                </a:solidFill>
                <a:latin typeface="Times New Roman" panose="02020603050405020304" pitchFamily="18" charset="0"/>
                <a:cs typeface="Times New Roman" panose="02020603050405020304" pitchFamily="18" charset="0"/>
              </a:rPr>
              <a:t>these </a:t>
            </a:r>
            <a:r>
              <a:rPr lang="en-US" sz="4000" b="1" dirty="0">
                <a:solidFill>
                  <a:srgbClr val="002060"/>
                </a:solidFill>
                <a:latin typeface="Times New Roman" panose="02020603050405020304" pitchFamily="18" charset="0"/>
                <a:cs typeface="Times New Roman" panose="02020603050405020304" pitchFamily="18" charset="0"/>
              </a:rPr>
              <a:t>meetings is considered input, as </a:t>
            </a:r>
            <a:r>
              <a:rPr lang="en-US" sz="4000" b="1" dirty="0" smtClean="0">
                <a:solidFill>
                  <a:srgbClr val="002060"/>
                </a:solidFill>
                <a:latin typeface="Times New Roman" panose="02020603050405020304" pitchFamily="18" charset="0"/>
                <a:cs typeface="Times New Roman" panose="02020603050405020304" pitchFamily="18" charset="0"/>
              </a:rPr>
              <a:t>opposed </a:t>
            </a:r>
            <a:r>
              <a:rPr lang="en-US" sz="4000" b="1" dirty="0">
                <a:solidFill>
                  <a:srgbClr val="002060"/>
                </a:solidFill>
                <a:latin typeface="Times New Roman" panose="02020603050405020304" pitchFamily="18" charset="0"/>
                <a:cs typeface="Times New Roman" panose="02020603050405020304" pitchFamily="18" charset="0"/>
              </a:rPr>
              <a:t>to direction</a:t>
            </a:r>
            <a:r>
              <a:rPr lang="en-US" dirty="0">
                <a:solidFill>
                  <a:srgbClr val="002060"/>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71129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2060"/>
                </a:solidFill>
                <a:latin typeface="Times New Roman" panose="02020603050405020304" pitchFamily="18" charset="0"/>
                <a:cs typeface="Times New Roman" panose="02020603050405020304" pitchFamily="18" charset="0"/>
              </a:rPr>
              <a:t/>
            </a:r>
            <a:br>
              <a:rPr lang="en-US" b="1" dirty="0" smtClean="0">
                <a:solidFill>
                  <a:srgbClr val="002060"/>
                </a:solidFill>
                <a:latin typeface="Times New Roman" panose="02020603050405020304" pitchFamily="18" charset="0"/>
                <a:cs typeface="Times New Roman" panose="02020603050405020304" pitchFamily="18" charset="0"/>
              </a:rPr>
            </a:br>
            <a:r>
              <a:rPr lang="en-US" b="1" cap="all" dirty="0" smtClean="0">
                <a:solidFill>
                  <a:srgbClr val="002060"/>
                </a:solidFill>
                <a:latin typeface="Times New Roman" panose="02020603050405020304" pitchFamily="18" charset="0"/>
                <a:cs typeface="Times New Roman" panose="02020603050405020304" pitchFamily="18" charset="0"/>
              </a:rPr>
              <a:t>Citizen </a:t>
            </a:r>
            <a:r>
              <a:rPr lang="en-US" b="1" cap="all" dirty="0">
                <a:solidFill>
                  <a:srgbClr val="002060"/>
                </a:solidFill>
                <a:latin typeface="Times New Roman" panose="02020603050405020304" pitchFamily="18" charset="0"/>
                <a:cs typeface="Times New Roman" panose="02020603050405020304" pitchFamily="18" charset="0"/>
              </a:rPr>
              <a:t>Survey</a:t>
            </a:r>
            <a:r>
              <a:rPr lang="en-US" cap="all" dirty="0"/>
              <a:t/>
            </a:r>
            <a:br>
              <a:rPr lang="en-US" cap="all" dirty="0"/>
            </a:br>
            <a:endParaRPr lang="en-US" cap="all"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a:solidFill>
                  <a:srgbClr val="002060"/>
                </a:solidFill>
                <a:latin typeface="Times New Roman" panose="02020603050405020304" pitchFamily="18" charset="0"/>
                <a:cs typeface="Times New Roman" panose="02020603050405020304" pitchFamily="18" charset="0"/>
              </a:rPr>
              <a:t>For the first time a confidential on-line Citizen Feedback Survey was distributed </a:t>
            </a:r>
            <a:r>
              <a:rPr lang="en-US" dirty="0" smtClean="0">
                <a:solidFill>
                  <a:srgbClr val="002060"/>
                </a:solidFill>
                <a:latin typeface="Times New Roman" panose="02020603050405020304" pitchFamily="18" charset="0"/>
                <a:cs typeface="Times New Roman" panose="02020603050405020304" pitchFamily="18" charset="0"/>
              </a:rPr>
              <a:t>Town </a:t>
            </a:r>
            <a:r>
              <a:rPr lang="en-US" dirty="0">
                <a:solidFill>
                  <a:srgbClr val="002060"/>
                </a:solidFill>
                <a:latin typeface="Times New Roman" panose="02020603050405020304" pitchFamily="18" charset="0"/>
                <a:cs typeface="Times New Roman" panose="02020603050405020304" pitchFamily="18" charset="0"/>
              </a:rPr>
              <a:t>wide and garnered 540 responses. The last time the Belmont Police Department conducted a Citizen Survey was in 1997.  The Survey was distributed on November 3, 2021 and was closed on December 3, 2021.   The Survey consisted of 28 questions and was created with the help of International Association of Chiefs of </a:t>
            </a:r>
            <a:r>
              <a:rPr lang="en-US" dirty="0" smtClean="0">
                <a:solidFill>
                  <a:srgbClr val="002060"/>
                </a:solidFill>
                <a:latin typeface="Times New Roman" panose="02020603050405020304" pitchFamily="18" charset="0"/>
                <a:cs typeface="Times New Roman" panose="02020603050405020304" pitchFamily="18" charset="0"/>
              </a:rPr>
              <a:t>Police.</a:t>
            </a:r>
            <a:endParaRPr lang="en-US"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b="1" u="sng" dirty="0">
                <a:solidFill>
                  <a:srgbClr val="002060"/>
                </a:solidFill>
                <a:latin typeface="Times New Roman" panose="02020603050405020304" pitchFamily="18" charset="0"/>
                <a:cs typeface="Times New Roman" panose="02020603050405020304" pitchFamily="18" charset="0"/>
              </a:rPr>
              <a:t>Survey Distribution</a:t>
            </a:r>
            <a:r>
              <a:rPr lang="en-US"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en-US" b="1" dirty="0">
                <a:solidFill>
                  <a:srgbClr val="002060"/>
                </a:solidFill>
                <a:latin typeface="Times New Roman" panose="02020603050405020304" pitchFamily="18" charset="0"/>
                <a:cs typeface="Times New Roman" panose="02020603050405020304" pitchFamily="18" charset="0"/>
              </a:rPr>
              <a:t>The Survey was emailed directly to</a:t>
            </a:r>
            <a:r>
              <a:rPr lang="en-US" dirty="0">
                <a:solidFill>
                  <a:srgbClr val="002060"/>
                </a:solidFill>
                <a:latin typeface="Times New Roman" panose="02020603050405020304" pitchFamily="18" charset="0"/>
                <a:cs typeface="Times New Roman" panose="02020603050405020304" pitchFamily="18" charset="0"/>
              </a:rPr>
              <a:t>: </a:t>
            </a:r>
          </a:p>
          <a:p>
            <a:pPr lvl="0" algn="ctr"/>
            <a:r>
              <a:rPr lang="en-US" i="1" dirty="0">
                <a:solidFill>
                  <a:srgbClr val="002060"/>
                </a:solidFill>
                <a:latin typeface="Times New Roman" panose="02020603050405020304" pitchFamily="18" charset="0"/>
                <a:cs typeface="Times New Roman" panose="02020603050405020304" pitchFamily="18" charset="0"/>
              </a:rPr>
              <a:t>Belmont Town Meeting Members</a:t>
            </a:r>
          </a:p>
          <a:p>
            <a:pPr lvl="0" algn="ctr"/>
            <a:r>
              <a:rPr lang="en-US" i="1" dirty="0">
                <a:solidFill>
                  <a:srgbClr val="002060"/>
                </a:solidFill>
                <a:latin typeface="Times New Roman" panose="02020603050405020304" pitchFamily="18" charset="0"/>
                <a:cs typeface="Times New Roman" panose="02020603050405020304" pitchFamily="18" charset="0"/>
              </a:rPr>
              <a:t>Belmont Town Employees </a:t>
            </a:r>
          </a:p>
          <a:p>
            <a:pPr lvl="0" algn="ctr"/>
            <a:r>
              <a:rPr lang="en-US" i="1" dirty="0">
                <a:solidFill>
                  <a:srgbClr val="002060"/>
                </a:solidFill>
                <a:latin typeface="Times New Roman" panose="02020603050405020304" pitchFamily="18" charset="0"/>
                <a:cs typeface="Times New Roman" panose="02020603050405020304" pitchFamily="18" charset="0"/>
              </a:rPr>
              <a:t>Posted on BPD Social Media Accounts (Facebook &amp; Twitter)</a:t>
            </a:r>
          </a:p>
          <a:p>
            <a:pPr lvl="0" algn="ctr"/>
            <a:r>
              <a:rPr lang="en-US" i="1" dirty="0">
                <a:solidFill>
                  <a:srgbClr val="002060"/>
                </a:solidFill>
                <a:latin typeface="Times New Roman" panose="02020603050405020304" pitchFamily="18" charset="0"/>
                <a:cs typeface="Times New Roman" panose="02020603050405020304" pitchFamily="18" charset="0"/>
              </a:rPr>
              <a:t>Community Stakeholders (community groups and businesses) </a:t>
            </a:r>
          </a:p>
          <a:p>
            <a:pPr algn="ctr"/>
            <a:r>
              <a:rPr lang="en-US" i="1" dirty="0">
                <a:solidFill>
                  <a:srgbClr val="002060"/>
                </a:solidFill>
                <a:latin typeface="Times New Roman" panose="02020603050405020304" pitchFamily="18" charset="0"/>
                <a:cs typeface="Times New Roman" panose="02020603050405020304" pitchFamily="18" charset="0"/>
              </a:rPr>
              <a:t>Recipients were requested to forward the survey </a:t>
            </a:r>
          </a:p>
        </p:txBody>
      </p:sp>
    </p:spTree>
    <p:extLst>
      <p:ext uri="{BB962C8B-B14F-4D97-AF65-F5344CB8AC3E}">
        <p14:creationId xmlns:p14="http://schemas.microsoft.com/office/powerpoint/2010/main" val="280340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2060"/>
                </a:solidFill>
                <a:latin typeface="Times New Roman" panose="02020603050405020304" pitchFamily="18" charset="0"/>
                <a:cs typeface="Times New Roman" panose="02020603050405020304" pitchFamily="18" charset="0"/>
              </a:rPr>
              <a:t/>
            </a:r>
            <a:br>
              <a:rPr lang="en-US" b="1" dirty="0" smtClean="0">
                <a:solidFill>
                  <a:srgbClr val="002060"/>
                </a:solidFill>
                <a:latin typeface="Times New Roman" panose="02020603050405020304" pitchFamily="18" charset="0"/>
                <a:cs typeface="Times New Roman" panose="02020603050405020304" pitchFamily="18" charset="0"/>
              </a:rPr>
            </a:br>
            <a:r>
              <a:rPr lang="en-US" b="1" dirty="0" smtClean="0">
                <a:solidFill>
                  <a:srgbClr val="002060"/>
                </a:solidFill>
                <a:latin typeface="Times New Roman" panose="02020603050405020304" pitchFamily="18" charset="0"/>
                <a:cs typeface="Times New Roman" panose="02020603050405020304" pitchFamily="18" charset="0"/>
              </a:rPr>
              <a:t>SWOT </a:t>
            </a:r>
            <a:r>
              <a:rPr lang="en-US" b="1" cap="all" dirty="0">
                <a:solidFill>
                  <a:srgbClr val="002060"/>
                </a:solidFill>
                <a:latin typeface="Times New Roman" panose="02020603050405020304" pitchFamily="18" charset="0"/>
                <a:cs typeface="Times New Roman" panose="02020603050405020304" pitchFamily="18" charset="0"/>
              </a:rPr>
              <a:t>Analysis</a:t>
            </a:r>
            <a:r>
              <a:rPr lang="en-US" b="1" dirty="0">
                <a:solidFill>
                  <a:srgbClr val="002060"/>
                </a:solidFill>
                <a:latin typeface="Times New Roman" panose="02020603050405020304" pitchFamily="18" charset="0"/>
                <a:cs typeface="Times New Roman" panose="02020603050405020304" pitchFamily="18" charset="0"/>
              </a:rPr>
              <a:t> </a:t>
            </a:r>
            <a:r>
              <a:rPr lang="en-US" b="1" cap="all" dirty="0">
                <a:solidFill>
                  <a:srgbClr val="002060"/>
                </a:solidFill>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solidFill>
                  <a:srgbClr val="002060"/>
                </a:solidFill>
                <a:latin typeface="Times New Roman" panose="02020603050405020304" pitchFamily="18" charset="0"/>
                <a:cs typeface="Times New Roman" panose="02020603050405020304" pitchFamily="18" charset="0"/>
              </a:rPr>
              <a:t>Defining the </a:t>
            </a:r>
            <a:r>
              <a:rPr lang="en-US" b="1" dirty="0">
                <a:solidFill>
                  <a:srgbClr val="002060"/>
                </a:solidFill>
                <a:latin typeface="Times New Roman" panose="02020603050405020304" pitchFamily="18" charset="0"/>
                <a:cs typeface="Times New Roman" panose="02020603050405020304" pitchFamily="18" charset="0"/>
              </a:rPr>
              <a:t>S</a:t>
            </a:r>
            <a:r>
              <a:rPr lang="en-US" dirty="0">
                <a:solidFill>
                  <a:srgbClr val="002060"/>
                </a:solidFill>
                <a:latin typeface="Times New Roman" panose="02020603050405020304" pitchFamily="18" charset="0"/>
                <a:cs typeface="Times New Roman" panose="02020603050405020304" pitchFamily="18" charset="0"/>
              </a:rPr>
              <a:t>trengths, </a:t>
            </a:r>
            <a:r>
              <a:rPr lang="en-US" b="1" dirty="0">
                <a:solidFill>
                  <a:srgbClr val="002060"/>
                </a:solidFill>
                <a:latin typeface="Times New Roman" panose="02020603050405020304" pitchFamily="18" charset="0"/>
                <a:cs typeface="Times New Roman" panose="02020603050405020304" pitchFamily="18" charset="0"/>
              </a:rPr>
              <a:t>W</a:t>
            </a:r>
            <a:r>
              <a:rPr lang="en-US" dirty="0">
                <a:solidFill>
                  <a:srgbClr val="002060"/>
                </a:solidFill>
                <a:latin typeface="Times New Roman" panose="02020603050405020304" pitchFamily="18" charset="0"/>
                <a:cs typeface="Times New Roman" panose="02020603050405020304" pitchFamily="18" charset="0"/>
              </a:rPr>
              <a:t>eaknesses, </a:t>
            </a:r>
            <a:r>
              <a:rPr lang="en-US" b="1" dirty="0">
                <a:solidFill>
                  <a:srgbClr val="002060"/>
                </a:solidFill>
                <a:latin typeface="Times New Roman" panose="02020603050405020304" pitchFamily="18" charset="0"/>
                <a:cs typeface="Times New Roman" panose="02020603050405020304" pitchFamily="18" charset="0"/>
              </a:rPr>
              <a:t>O</a:t>
            </a:r>
            <a:r>
              <a:rPr lang="en-US" dirty="0">
                <a:solidFill>
                  <a:srgbClr val="002060"/>
                </a:solidFill>
                <a:latin typeface="Times New Roman" panose="02020603050405020304" pitchFamily="18" charset="0"/>
                <a:cs typeface="Times New Roman" panose="02020603050405020304" pitchFamily="18" charset="0"/>
              </a:rPr>
              <a:t>pportunities and </a:t>
            </a:r>
            <a:r>
              <a:rPr lang="en-US" b="1" dirty="0">
                <a:solidFill>
                  <a:srgbClr val="002060"/>
                </a:solidFill>
                <a:latin typeface="Times New Roman" panose="02020603050405020304" pitchFamily="18" charset="0"/>
                <a:cs typeface="Times New Roman" panose="02020603050405020304" pitchFamily="18" charset="0"/>
              </a:rPr>
              <a:t>T</a:t>
            </a:r>
            <a:r>
              <a:rPr lang="en-US" dirty="0">
                <a:solidFill>
                  <a:srgbClr val="002060"/>
                </a:solidFill>
                <a:latin typeface="Times New Roman" panose="02020603050405020304" pitchFamily="18" charset="0"/>
                <a:cs typeface="Times New Roman" panose="02020603050405020304" pitchFamily="18" charset="0"/>
              </a:rPr>
              <a:t>hreats from an internal perspective focuses upon the most defining element of an organization, the employees.  The process is an attempt to gather insight from staff regarding their recommendations, suggestions for improvement and their assessment of organizational management.  </a:t>
            </a:r>
          </a:p>
          <a:p>
            <a:pPr marL="0" indent="0" algn="ctr">
              <a:buNone/>
            </a:pPr>
            <a:r>
              <a:rPr lang="en-US" dirty="0"/>
              <a:t> </a:t>
            </a:r>
          </a:p>
          <a:p>
            <a:pPr marL="0" indent="0" algn="ctr">
              <a:buNone/>
            </a:pPr>
            <a:r>
              <a:rPr lang="en-US" dirty="0">
                <a:solidFill>
                  <a:srgbClr val="002060"/>
                </a:solidFill>
                <a:latin typeface="Times New Roman" panose="02020603050405020304" pitchFamily="18" charset="0"/>
                <a:cs typeface="Times New Roman" panose="02020603050405020304" pitchFamily="18" charset="0"/>
              </a:rPr>
              <a:t>In addition to utilizing the internal perspectives on our organization, we have incorporated external perceptions and data compiled from the Citizen Survey as well into our SWOT analysis.</a:t>
            </a:r>
          </a:p>
          <a:p>
            <a:endParaRPr lang="en-US" dirty="0"/>
          </a:p>
        </p:txBody>
      </p:sp>
    </p:spTree>
    <p:extLst>
      <p:ext uri="{BB962C8B-B14F-4D97-AF65-F5344CB8AC3E}">
        <p14:creationId xmlns:p14="http://schemas.microsoft.com/office/powerpoint/2010/main" val="283953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2230</Words>
  <Application>Microsoft Office PowerPoint</Application>
  <PresentationFormat>Widescreen</PresentationFormat>
  <Paragraphs>176</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Office Theme</vt:lpstr>
      <vt:lpstr>Belmont Police Department  Strategic Plan  2022-2027</vt:lpstr>
      <vt:lpstr> INTRODCUTION </vt:lpstr>
      <vt:lpstr>The Five Year Plan &amp; Citizen Survey Results can be Found At: </vt:lpstr>
      <vt:lpstr>Belmont Police department  mission statement</vt:lpstr>
      <vt:lpstr>Core values   </vt:lpstr>
      <vt:lpstr>The planning process </vt:lpstr>
      <vt:lpstr>PowerPoint Presentation</vt:lpstr>
      <vt:lpstr> Citizen Survey </vt:lpstr>
      <vt:lpstr> SWOT Analysis   </vt:lpstr>
      <vt:lpstr>STRENGHTS </vt:lpstr>
      <vt:lpstr>WEAKNESSES </vt:lpstr>
      <vt:lpstr>Opportunities </vt:lpstr>
      <vt:lpstr>Threats </vt:lpstr>
      <vt:lpstr>Objectives , strategies  &amp; ACTION ITEMS</vt:lpstr>
      <vt:lpstr>Objective:   Increase diversity of department personnel – Fill staff vacancies by recruiting police officer candidates that are able to sympathize and understand the points of views and experiences of all our residents. </vt:lpstr>
      <vt:lpstr>PowerPoint Presentation</vt:lpstr>
      <vt:lpstr>Objective: Enhance the technological capacity of the department.  The Department’s use of technology should support and enhance our functions, expand our ability to make intelligence-based decisions, and provide solutions to complex problems—not create complexity and inefficiencies. The BPD has not yet gathered the expertise to understand how to leverage existing internal or external resources for data collection, analysis, and sharing throughout the organization.    </vt:lpstr>
      <vt:lpstr>PowerPoint Presentation</vt:lpstr>
      <vt:lpstr>Objective:   Increase Public Outreach and Engagement  The Belmont Police Department needs to do a better job informing the residents of Belmont on our work.  We need to provide opportunities for resident to engage officers outside of and away from the police cruiser.  </vt:lpstr>
      <vt:lpstr>PowerPoint Presentation</vt:lpstr>
      <vt:lpstr>Objective: Traffic Calming and Traffic Enforcement  Improve safety for pedestrians, cyclist and motorists.  There is probably no other task that officers perform that receives more scrutiny than traffic stops.  We need to work hard to ensure that transportation (pedestrian/bike/ motor vehicle) is safely managed within the Town of Belmont.  </vt:lpstr>
      <vt:lpstr>PowerPoint Presentation</vt:lpstr>
      <vt:lpstr>PowerPoint Presentation</vt:lpstr>
      <vt:lpstr> Objective: Improve Officer Wellness Officers &amp; Communication Officers report a number of factors that are increasing stress levels both at work and at home.  The department must address not only the external stressors that accompany a position in public safety but the internal stresses the organization may create and work to elevate those stressors.   </vt:lpstr>
      <vt:lpstr>PowerPoint Presentation</vt:lpstr>
      <vt:lpstr>Objective: Achieve Department Certification and then Accreditation  The department has been working towards this objective of over 25 years.  Persistent staff shortages and failures in technology have proven significant stumbling blocks toward reaching this goal. This self-initiated process requires the department to meet 155 policy standards for Certification and 375 standards for Accreditation.  </vt:lpstr>
      <vt:lpstr>Objective:  Improvements to the Department Shooting Range  The shooting range located in the basement of police headquarters was not included in the recent renovations.  Having an on-site shooting range will benefit the department immensely.    </vt:lpstr>
    </vt:vector>
  </TitlesOfParts>
  <Company>Town of Belmont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Belmont Police Department  Strategic Plan  2022-2027</dc:title>
  <dc:creator>James MacIsaac</dc:creator>
  <cp:lastModifiedBy>James MacIsaac</cp:lastModifiedBy>
  <cp:revision>17</cp:revision>
  <dcterms:created xsi:type="dcterms:W3CDTF">2022-07-19T14:38:27Z</dcterms:created>
  <dcterms:modified xsi:type="dcterms:W3CDTF">2022-07-23T15:30:48Z</dcterms:modified>
</cp:coreProperties>
</file>