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88825" cy="6858000"/>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23" autoAdjust="0"/>
  </p:normalViewPr>
  <p:slideViewPr>
    <p:cSldViewPr>
      <p:cViewPr varScale="1">
        <p:scale>
          <a:sx n="109" d="100"/>
          <a:sy n="109" d="100"/>
        </p:scale>
        <p:origin x="61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12192000" cy="1012190"/>
          </a:xfrm>
          <a:prstGeom prst="rect">
            <a:avLst/>
          </a:prstGeom>
          <a:solidFill>
            <a:srgbClr val="680000"/>
          </a:solidFill>
          <a:ln w="12700">
            <a:prstDash val="solid"/>
            <a:miter/>
          </a:ln>
        </p:spPr>
        <p:style>
          <a:lnRef idx="2">
            <a:srgbClr val="4A0000"/>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411988" y="49276"/>
            <a:ext cx="852170" cy="85217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4" name="New picture"/>
          <p:cNvPicPr/>
          <p:nvPr/>
        </p:nvPicPr>
        <p:blipFill>
          <a:blip r:embed="rId2"/>
          <a:stretch>
            <a:fillRect/>
          </a:stretch>
        </p:blipFill>
        <p:spPr>
          <a:xfrm>
            <a:off x="411988" y="49276"/>
            <a:ext cx="852170" cy="852170"/>
          </a:xfrm>
          <a:prstGeom prst="rect">
            <a:avLst/>
          </a:prstGeom>
        </p:spPr>
      </p:pic>
      <p:sp>
        <p:nvSpPr>
          <p:cNvPr id="5" name="New shape"/>
          <p:cNvSpPr/>
          <p:nvPr/>
        </p:nvSpPr>
        <p:spPr>
          <a:xfrm>
            <a:off x="0" y="6242812"/>
            <a:ext cx="12192000" cy="615061"/>
          </a:xfrm>
          <a:prstGeom prst="rect">
            <a:avLst/>
          </a:prstGeom>
          <a:solidFill>
            <a:srgbClr val="680000"/>
          </a:solidFill>
          <a:ln w="12700">
            <a:prstDash val="solid"/>
            <a:miter/>
          </a:ln>
        </p:spPr>
        <p:style>
          <a:lnRef idx="2">
            <a:srgbClr val="4A0000"/>
          </a:lnRef>
          <a:fillRef idx="1">
            <a:schemeClr val="accent1"/>
          </a:fillRef>
          <a:effectRef idx="0">
            <a:schemeClr val="accent1"/>
          </a:effectRef>
          <a:fontRef idx="minor">
            <a:schemeClr val="lt1"/>
          </a:fontRef>
        </p:style>
        <p:txBody>
          <a:bodyPr lIns="91440" tIns="53340" rIns="91440" bIns="91440" rtlCol="0" anchor="ctr"/>
          <a:lstStyle/>
          <a:p>
            <a:endParaRPr/>
          </a:p>
        </p:txBody>
      </p:sp>
      <p:cxnSp>
        <p:nvCxnSpPr>
          <p:cNvPr id="6" name="New connector"/>
          <p:cNvCxnSpPr/>
          <p:nvPr/>
        </p:nvCxnSpPr>
        <p:spPr>
          <a:xfrm flipH="1">
            <a:off x="532511" y="3528949"/>
            <a:ext cx="7097903" cy="9525"/>
          </a:xfrm>
          <a:prstGeom prst="line">
            <a:avLst/>
          </a:prstGeom>
          <a:noFill/>
          <a:ln w="6350">
            <a:solidFill>
              <a:srgbClr val="680000"/>
            </a:solidFill>
            <a:prstDash val="solid"/>
            <a:miter/>
          </a:ln>
        </p:spPr>
        <p:style>
          <a:lnRef idx="1">
            <a:schemeClr val="accent1"/>
          </a:lnRef>
          <a:fillRef idx="0">
            <a:schemeClr val="accent1"/>
          </a:fillRef>
          <a:effectRef idx="0">
            <a:schemeClr val="accent1"/>
          </a:effectRef>
          <a:fontRef idx="minor">
            <a:schemeClr val="tx1"/>
          </a:fontRef>
        </p:style>
      </p:cxnSp>
      <p:sp>
        <p:nvSpPr>
          <p:cNvPr id="7" name="New shape"/>
          <p:cNvSpPr/>
          <p:nvPr/>
        </p:nvSpPr>
        <p:spPr>
          <a:xfrm>
            <a:off x="7896225" y="1083183"/>
            <a:ext cx="4295775" cy="515962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3"/>
          <a:stretch>
            <a:fillRect/>
          </a:stretch>
        </p:blipFill>
        <p:spPr>
          <a:xfrm>
            <a:off x="7896225" y="1083183"/>
            <a:ext cx="4295775" cy="5159629"/>
          </a:xfrm>
          <a:prstGeom prst="rect">
            <a:avLst/>
          </a:prstGeom>
        </p:spPr>
      </p:pic>
      <p:sp>
        <p:nvSpPr>
          <p:cNvPr id="9" name="New shape"/>
          <p:cNvSpPr/>
          <p:nvPr/>
        </p:nvSpPr>
        <p:spPr>
          <a:xfrm>
            <a:off x="1264285" y="209677"/>
            <a:ext cx="1894205" cy="61506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200">
                <a:solidFill>
                  <a:srgbClr val="FFFFFF"/>
                </a:solidFill>
                <a:latin typeface="Arial"/>
                <a:ea typeface="Arial"/>
              </a:rPr>
              <a:t>Belmont, MA</a:t>
            </a:r>
          </a:p>
          <a:p>
            <a:pPr algn="ctr" defTabSz="457200">
              <a:lnSpc>
                <a:spcPct val="100000"/>
              </a:lnSpc>
              <a:spcBef>
                <a:spcPct val="0"/>
              </a:spcBef>
              <a:spcAft>
                <a:spcPct val="0"/>
              </a:spcAft>
            </a:pPr>
            <a:r>
              <a:rPr sz="1200" i="1">
                <a:solidFill>
                  <a:srgbClr val="FFFFFF"/>
                </a:solidFill>
                <a:latin typeface="Arial"/>
                <a:ea typeface="Arial"/>
              </a:rPr>
              <a:t>Town of Homes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12192000" cy="1012190"/>
          </a:xfrm>
          <a:prstGeom prst="rect">
            <a:avLst/>
          </a:prstGeom>
          <a:solidFill>
            <a:srgbClr val="680000"/>
          </a:solidFill>
          <a:ln w="12700">
            <a:prstDash val="solid"/>
            <a:miter/>
          </a:ln>
        </p:spPr>
        <p:style>
          <a:lnRef idx="2">
            <a:srgbClr val="4A0000"/>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411988" y="49276"/>
            <a:ext cx="852170" cy="85217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4" name="New picture"/>
          <p:cNvPicPr/>
          <p:nvPr/>
        </p:nvPicPr>
        <p:blipFill>
          <a:blip r:embed="rId2"/>
          <a:stretch>
            <a:fillRect/>
          </a:stretch>
        </p:blipFill>
        <p:spPr>
          <a:xfrm>
            <a:off x="411988" y="49276"/>
            <a:ext cx="852170" cy="852170"/>
          </a:xfrm>
          <a:prstGeom prst="rect">
            <a:avLst/>
          </a:prstGeom>
        </p:spPr>
      </p:pic>
      <p:sp>
        <p:nvSpPr>
          <p:cNvPr id="5" name="New shape"/>
          <p:cNvSpPr/>
          <p:nvPr/>
        </p:nvSpPr>
        <p:spPr>
          <a:xfrm>
            <a:off x="7173341" y="287274"/>
            <a:ext cx="4791583" cy="53771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87000"/>
              </a:lnSpc>
              <a:spcBef>
                <a:spcPct val="0"/>
              </a:spcBef>
              <a:spcAft>
                <a:spcPct val="0"/>
              </a:spcAft>
            </a:pPr>
            <a:r>
              <a:rPr sz="3200">
                <a:solidFill>
                  <a:srgbClr val="FFFFFF"/>
                </a:solidFill>
                <a:latin typeface="Arial"/>
                <a:ea typeface="Arial"/>
              </a:rPr>
              <a:t>FY2027 Fiscal Summit II</a:t>
            </a:r>
          </a:p>
        </p:txBody>
      </p:sp>
      <p:sp>
        <p:nvSpPr>
          <p:cNvPr id="6" name="New shape"/>
          <p:cNvSpPr/>
          <p:nvPr/>
        </p:nvSpPr>
        <p:spPr>
          <a:xfrm>
            <a:off x="11112754" y="6394196"/>
            <a:ext cx="852170" cy="317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endParaRPr sz="1200">
              <a:solidFill>
                <a:srgbClr val="000000"/>
              </a:solidFill>
              <a:latin typeface="Arial"/>
              <a:ea typeface="Arial"/>
            </a:endParaRPr>
          </a:p>
        </p:txBody>
      </p:sp>
      <p:sp>
        <p:nvSpPr>
          <p:cNvPr id="7" name="New shape"/>
          <p:cNvSpPr/>
          <p:nvPr/>
        </p:nvSpPr>
        <p:spPr>
          <a:xfrm>
            <a:off x="638175" y="6394197"/>
            <a:ext cx="5392166" cy="23469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200" i="1">
              <a:solidFill>
                <a:srgbClr val="000000"/>
              </a:solidFill>
              <a:latin typeface="Arial"/>
              <a:ea typeface="Arial"/>
            </a:endParaRPr>
          </a:p>
        </p:txBody>
      </p:sp>
      <p:sp>
        <p:nvSpPr>
          <p:cNvPr id="8" name="New shape"/>
          <p:cNvSpPr/>
          <p:nvPr/>
        </p:nvSpPr>
        <p:spPr>
          <a:xfrm>
            <a:off x="11228197" y="6311392"/>
            <a:ext cx="679958" cy="317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fld id="{F1F851AA-A407-4D40-B7D6-FB91FDCA9B4B}" type="slidenum">
              <a:rPr sz="1200">
                <a:solidFill>
                  <a:srgbClr val="000000"/>
                </a:solidFill>
                <a:latin typeface="Arial"/>
                <a:ea typeface="Arial"/>
              </a:rPr>
              <a:t>‹#›</a:t>
            </a:fld>
            <a:endParaRPr sz="1200">
              <a:solidFill>
                <a:srgbClr val="000000"/>
              </a:solidFill>
              <a:latin typeface="Arial"/>
              <a:ea typeface="Arial"/>
            </a:endParaRPr>
          </a:p>
        </p:txBody>
      </p:sp>
      <p:sp>
        <p:nvSpPr>
          <p:cNvPr id="9" name="New shape"/>
          <p:cNvSpPr/>
          <p:nvPr/>
        </p:nvSpPr>
        <p:spPr>
          <a:xfrm>
            <a:off x="317881" y="6394196"/>
            <a:ext cx="1800098" cy="317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a:solidFill>
                  <a:srgbClr val="000000"/>
                </a:solidFill>
                <a:latin typeface="Arial"/>
                <a:ea typeface="Arial"/>
              </a:rPr>
              <a:t>November 20, 2025</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8" y="274638"/>
            <a:ext cx="10970058"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8" y="1600200"/>
            <a:ext cx="10970058"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8" y="6356350"/>
            <a:ext cx="28440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11/20/2025</a:t>
            </a:fld>
            <a:endParaRPr lang="en-US"/>
          </a:p>
        </p:txBody>
      </p:sp>
      <p:sp>
        <p:nvSpPr>
          <p:cNvPr id="5" name="Footer Placeholder 4"/>
          <p:cNvSpPr>
            <a:spLocks noGrp="1"/>
          </p:cNvSpPr>
          <p:nvPr>
            <p:ph type="ftr" sz="quarter" idx="3"/>
          </p:nvPr>
        </p:nvSpPr>
        <p:spPr>
          <a:xfrm>
            <a:off x="4164559" y="6356350"/>
            <a:ext cx="38598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416" y="6356350"/>
            <a:ext cx="28440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464566" y="2635123"/>
            <a:ext cx="7816088" cy="83045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b"/>
          <a:lstStyle/>
          <a:p>
            <a:pPr algn="ctr" defTabSz="457200">
              <a:lnSpc>
                <a:spcPct val="87000"/>
              </a:lnSpc>
              <a:spcBef>
                <a:spcPct val="0"/>
              </a:spcBef>
              <a:spcAft>
                <a:spcPct val="0"/>
              </a:spcAft>
            </a:pPr>
            <a:r>
              <a:rPr sz="4400" b="1">
                <a:solidFill>
                  <a:srgbClr val="000000"/>
                </a:solidFill>
                <a:latin typeface="Arial"/>
                <a:ea typeface="Arial"/>
              </a:rPr>
              <a:t>FY2027 Fiscal Summit II</a:t>
            </a:r>
          </a:p>
        </p:txBody>
      </p:sp>
      <p:sp>
        <p:nvSpPr>
          <p:cNvPr id="3" name="New shape"/>
          <p:cNvSpPr/>
          <p:nvPr/>
        </p:nvSpPr>
        <p:spPr>
          <a:xfrm>
            <a:off x="551815" y="3831209"/>
            <a:ext cx="7329678" cy="50482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87000"/>
              </a:lnSpc>
              <a:spcBef>
                <a:spcPts val="1000"/>
              </a:spcBef>
              <a:spcAft>
                <a:spcPct val="0"/>
              </a:spcAft>
            </a:pPr>
            <a:r>
              <a:rPr sz="2400">
                <a:solidFill>
                  <a:srgbClr val="000000"/>
                </a:solidFill>
                <a:latin typeface="Arial"/>
                <a:ea typeface="Arial"/>
              </a:rPr>
              <a:t>November 20, 2025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615950" y="1256665"/>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87000"/>
              </a:lnSpc>
              <a:spcBef>
                <a:spcPct val="0"/>
              </a:spcBef>
              <a:spcAft>
                <a:spcPct val="0"/>
              </a:spcAft>
            </a:pPr>
            <a:r>
              <a:rPr sz="3200" b="1">
                <a:solidFill>
                  <a:srgbClr val="000000"/>
                </a:solidFill>
                <a:latin typeface="Arial"/>
                <a:ea typeface="Arial"/>
              </a:rPr>
              <a:t>FY2027 Budget Expense Objectives</a:t>
            </a:r>
          </a:p>
        </p:txBody>
      </p:sp>
      <p:sp>
        <p:nvSpPr>
          <p:cNvPr id="3" name="New shape"/>
          <p:cNvSpPr/>
          <p:nvPr/>
        </p:nvSpPr>
        <p:spPr>
          <a:xfrm>
            <a:off x="1017143" y="2105787"/>
            <a:ext cx="10154793" cy="402234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000">
                <a:solidFill>
                  <a:srgbClr val="000000"/>
                </a:solidFill>
                <a:latin typeface="Arial"/>
                <a:ea typeface="Arial"/>
              </a:rPr>
              <a:t>MYBAC developed a multi-year fiscal model for FY2027 and future budgets, using past growth trends adjusted to align with available funds and potentially extend the override to FY2029.</a:t>
            </a:r>
          </a:p>
          <a:p>
            <a:pPr algn="l" defTabSz="457200">
              <a:lnSpc>
                <a:spcPct val="100000"/>
              </a:lnSpc>
              <a:spcBef>
                <a:spcPct val="0"/>
              </a:spcBef>
              <a:spcAft>
                <a:spcPct val="0"/>
              </a:spcAft>
            </a:pPr>
            <a:endParaRPr sz="2000">
              <a:solidFill>
                <a:srgbClr val="000000"/>
              </a:solidFill>
              <a:latin typeface="Arial"/>
              <a:ea typeface="Arial"/>
            </a:endParaRPr>
          </a:p>
          <a:p>
            <a:pPr algn="l" defTabSz="457200">
              <a:lnSpc>
                <a:spcPct val="100000"/>
              </a:lnSpc>
              <a:spcBef>
                <a:spcPct val="0"/>
              </a:spcBef>
              <a:spcAft>
                <a:spcPct val="0"/>
              </a:spcAft>
            </a:pPr>
            <a:r>
              <a:rPr sz="2000">
                <a:solidFill>
                  <a:srgbClr val="000000"/>
                </a:solidFill>
                <a:latin typeface="Arial"/>
                <a:ea typeface="Arial"/>
              </a:rPr>
              <a:t>The Town and Schools are early in the FY2027 budget process, and it is challenging balancing departmental needs and meeting growth numbers. </a:t>
            </a:r>
          </a:p>
          <a:p>
            <a:pPr marL="457200" lvl="1" indent="-228600" algn="l" defTabSz="457200">
              <a:lnSpc>
                <a:spcPct val="100000"/>
              </a:lnSpc>
              <a:spcBef>
                <a:spcPts val="300"/>
              </a:spcBef>
              <a:spcAft>
                <a:spcPct val="0"/>
              </a:spcAft>
              <a:buChar char="•"/>
            </a:pPr>
            <a:r>
              <a:rPr sz="2000">
                <a:solidFill>
                  <a:srgbClr val="000000"/>
                </a:solidFill>
                <a:latin typeface="Arial"/>
                <a:ea typeface="Arial"/>
              </a:rPr>
              <a:t>Shared Services will grow by $2,016,735 or 4.7%% to a total of $44,629,952</a:t>
            </a:r>
          </a:p>
          <a:p>
            <a:pPr marL="457200" lvl="1" indent="-228600" algn="l" defTabSz="457200">
              <a:lnSpc>
                <a:spcPct val="100000"/>
              </a:lnSpc>
              <a:spcBef>
                <a:spcPts val="300"/>
              </a:spcBef>
              <a:spcAft>
                <a:spcPct val="0"/>
              </a:spcAft>
              <a:buChar char="•"/>
            </a:pPr>
            <a:r>
              <a:rPr sz="2000">
                <a:solidFill>
                  <a:srgbClr val="000000"/>
                </a:solidFill>
                <a:latin typeface="Arial"/>
                <a:ea typeface="Arial"/>
              </a:rPr>
              <a:t>School budgets will grow by $3,753,680 or 5.3% to a total of 74,372,299</a:t>
            </a:r>
          </a:p>
          <a:p>
            <a:pPr marL="457200" lvl="1" indent="-228600" algn="l" defTabSz="457200">
              <a:lnSpc>
                <a:spcPct val="100000"/>
              </a:lnSpc>
              <a:spcBef>
                <a:spcPts val="300"/>
              </a:spcBef>
              <a:spcAft>
                <a:spcPct val="0"/>
              </a:spcAft>
              <a:buChar char="•"/>
            </a:pPr>
            <a:r>
              <a:rPr sz="2000">
                <a:solidFill>
                  <a:srgbClr val="000000"/>
                </a:solidFill>
                <a:latin typeface="Arial"/>
                <a:ea typeface="Arial"/>
              </a:rPr>
              <a:t>Municipal budgets will grow by $1,038,396 or 3.0% to a total of $35,212,771</a:t>
            </a:r>
          </a:p>
          <a:p>
            <a:pPr algn="l" defTabSz="457200">
              <a:lnSpc>
                <a:spcPct val="100000"/>
              </a:lnSpc>
              <a:spcBef>
                <a:spcPts val="300"/>
              </a:spcBef>
              <a:spcAft>
                <a:spcPct val="0"/>
              </a:spcAft>
            </a:pPr>
            <a:endParaRPr sz="2000">
              <a:solidFill>
                <a:srgbClr val="000000"/>
              </a:solidFill>
              <a:latin typeface="Arial"/>
              <a:ea typeface="Arial"/>
            </a:endParaRPr>
          </a:p>
          <a:p>
            <a:pPr algn="l" defTabSz="457200">
              <a:lnSpc>
                <a:spcPct val="87000"/>
              </a:lnSpc>
              <a:spcBef>
                <a:spcPct val="0"/>
              </a:spcBef>
              <a:spcAft>
                <a:spcPct val="0"/>
              </a:spcAft>
            </a:pPr>
            <a:r>
              <a:rPr sz="2000">
                <a:solidFill>
                  <a:srgbClr val="000000"/>
                </a:solidFill>
                <a:latin typeface="Arial"/>
                <a:ea typeface="Arial"/>
              </a:rPr>
              <a:t>Mass Municipal Association MMA, October 2025 Report </a:t>
            </a:r>
            <a:r>
              <a:rPr sz="2000" i="1">
                <a:solidFill>
                  <a:srgbClr val="000000"/>
                </a:solidFill>
                <a:latin typeface="Arial"/>
                <a:ea typeface="Arial"/>
              </a:rPr>
              <a:t>"A Perfect Storm: Cities and Towns Face Historic Fiscal Pressures"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084834"/>
            <a:ext cx="9749409" cy="8905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87000"/>
              </a:lnSpc>
              <a:spcBef>
                <a:spcPct val="0"/>
              </a:spcBef>
              <a:spcAft>
                <a:spcPct val="0"/>
              </a:spcAft>
            </a:pPr>
            <a:r>
              <a:rPr sz="3200" b="1">
                <a:solidFill>
                  <a:srgbClr val="000000"/>
                </a:solidFill>
                <a:latin typeface="Arial"/>
                <a:ea typeface="Arial"/>
              </a:rPr>
              <a:t>FY2027 Innovative Staffing Approaches</a:t>
            </a:r>
          </a:p>
        </p:txBody>
      </p:sp>
      <p:sp>
        <p:nvSpPr>
          <p:cNvPr id="3" name="New shape"/>
          <p:cNvSpPr/>
          <p:nvPr/>
        </p:nvSpPr>
        <p:spPr>
          <a:xfrm>
            <a:off x="750570" y="1814322"/>
            <a:ext cx="10372598" cy="466255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457200" lvl="1" indent="-228600" algn="l" defTabSz="457200">
              <a:lnSpc>
                <a:spcPct val="87000"/>
              </a:lnSpc>
              <a:spcBef>
                <a:spcPct val="0"/>
              </a:spcBef>
              <a:spcAft>
                <a:spcPct val="0"/>
              </a:spcAft>
              <a:buChar char="•"/>
            </a:pPr>
            <a:r>
              <a:rPr sz="2200">
                <a:solidFill>
                  <a:srgbClr val="000000"/>
                </a:solidFill>
                <a:latin typeface="Arial"/>
                <a:ea typeface="Arial"/>
              </a:rPr>
              <a:t>Eliminate the Budget Analyst position to fund separation of duties between the Assistant Town Administrator and Finance Director.</a:t>
            </a:r>
          </a:p>
          <a:p>
            <a:pPr algn="l" defTabSz="457200">
              <a:lnSpc>
                <a:spcPct val="100000"/>
              </a:lnSpc>
              <a:spcBef>
                <a:spcPct val="0"/>
              </a:spcBef>
              <a:spcAft>
                <a:spcPct val="0"/>
              </a:spcAft>
            </a:pPr>
            <a:endParaRPr sz="2200">
              <a:solidFill>
                <a:srgbClr val="000000"/>
              </a:solidFill>
              <a:latin typeface="Arial"/>
              <a:ea typeface="Arial"/>
            </a:endParaRPr>
          </a:p>
          <a:p>
            <a:pPr marL="457200" lvl="1" indent="-228600" algn="l" defTabSz="457200">
              <a:lnSpc>
                <a:spcPct val="100000"/>
              </a:lnSpc>
              <a:spcBef>
                <a:spcPct val="0"/>
              </a:spcBef>
              <a:spcAft>
                <a:spcPct val="0"/>
              </a:spcAft>
              <a:buChar char="•"/>
            </a:pPr>
            <a:r>
              <a:rPr sz="2200">
                <a:solidFill>
                  <a:srgbClr val="000000"/>
                </a:solidFill>
                <a:latin typeface="Arial"/>
                <a:ea typeface="Arial"/>
              </a:rPr>
              <a:t>The Parks Manager previously managed the fields, cemetery, pool, and rink. Under the new approach, the Town will create a dedicated Fields Manager position to oversee all field operations. The remaining cemetery and pool responsibilities will transition to a part-time position to better align staffing with seasonal and operational needs.  </a:t>
            </a:r>
          </a:p>
          <a:p>
            <a:pPr algn="l" defTabSz="457200">
              <a:lnSpc>
                <a:spcPct val="100000"/>
              </a:lnSpc>
              <a:spcBef>
                <a:spcPct val="0"/>
              </a:spcBef>
              <a:spcAft>
                <a:spcPct val="0"/>
              </a:spcAft>
            </a:pPr>
            <a:endParaRPr sz="2200">
              <a:solidFill>
                <a:srgbClr val="000000"/>
              </a:solidFill>
              <a:latin typeface="Arial"/>
              <a:ea typeface="Arial"/>
            </a:endParaRPr>
          </a:p>
          <a:p>
            <a:pPr marL="457200" lvl="1" indent="-228600" algn="l" defTabSz="457200">
              <a:lnSpc>
                <a:spcPct val="100000"/>
              </a:lnSpc>
              <a:spcBef>
                <a:spcPct val="0"/>
              </a:spcBef>
              <a:spcAft>
                <a:spcPct val="0"/>
              </a:spcAft>
              <a:buChar char="•"/>
            </a:pPr>
            <a:r>
              <a:rPr sz="2200">
                <a:solidFill>
                  <a:srgbClr val="000000"/>
                </a:solidFill>
                <a:latin typeface="Arial"/>
                <a:ea typeface="Arial"/>
              </a:rPr>
              <a:t>GIS Coordinator; Shared Funding Model: 50% funded by the Water &amp; Sewer Enterprise Fund - 50% funded by the Operating Budget.</a:t>
            </a:r>
          </a:p>
          <a:p>
            <a:pPr algn="l" defTabSz="457200">
              <a:lnSpc>
                <a:spcPct val="100000"/>
              </a:lnSpc>
              <a:spcBef>
                <a:spcPct val="0"/>
              </a:spcBef>
              <a:spcAft>
                <a:spcPct val="0"/>
              </a:spcAft>
            </a:pPr>
            <a:endParaRPr sz="2200">
              <a:solidFill>
                <a:srgbClr val="000000"/>
              </a:solidFill>
              <a:latin typeface="Arial"/>
              <a:ea typeface="Arial"/>
            </a:endParaRPr>
          </a:p>
          <a:p>
            <a:pPr marL="457200" lvl="1" indent="-228600" algn="l" defTabSz="457200">
              <a:lnSpc>
                <a:spcPct val="100000"/>
              </a:lnSpc>
              <a:spcBef>
                <a:spcPct val="0"/>
              </a:spcBef>
              <a:spcAft>
                <a:spcPct val="0"/>
              </a:spcAft>
              <a:buChar char="•"/>
            </a:pPr>
            <a:r>
              <a:rPr sz="2200">
                <a:solidFill>
                  <a:srgbClr val="000000"/>
                </a:solidFill>
                <a:latin typeface="Arial"/>
                <a:ea typeface="Arial"/>
              </a:rPr>
              <a:t>Recreation Therapy Specialist shared position with neighboring Town.</a:t>
            </a:r>
          </a:p>
          <a:p>
            <a:pPr indent="457200" algn="l" defTabSz="457200">
              <a:lnSpc>
                <a:spcPct val="87000"/>
              </a:lnSpc>
              <a:spcBef>
                <a:spcPct val="0"/>
              </a:spcBef>
              <a:spcAft>
                <a:spcPct val="0"/>
              </a:spcAft>
            </a:pPr>
            <a:endParaRPr sz="2800">
              <a:solidFill>
                <a:srgbClr val="000000"/>
              </a:solidFill>
              <a:latin typeface="Arial"/>
              <a:ea typeface="Arial"/>
            </a:endParaRPr>
          </a:p>
          <a:p>
            <a:pPr algn="l" defTabSz="457200">
              <a:lnSpc>
                <a:spcPct val="100000"/>
              </a:lnSpc>
              <a:spcBef>
                <a:spcPct val="0"/>
              </a:spcBef>
              <a:spcAft>
                <a:spcPts val="900"/>
              </a:spcAft>
            </a:pPr>
            <a:endParaRPr sz="2800">
              <a:solidFill>
                <a:srgbClr val="000000"/>
              </a:solidFill>
              <a:latin typeface="Arial"/>
              <a:ea typeface="Arial"/>
            </a:endParaRPr>
          </a:p>
          <a:p>
            <a:pPr algn="l" defTabSz="457200">
              <a:lnSpc>
                <a:spcPct val="100000"/>
              </a:lnSpc>
              <a:spcBef>
                <a:spcPct val="0"/>
              </a:spcBef>
              <a:spcAft>
                <a:spcPts val="900"/>
              </a:spcAft>
            </a:pPr>
            <a:endParaRPr sz="24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511935"/>
            <a:ext cx="10539603" cy="81368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87000"/>
              </a:lnSpc>
              <a:spcBef>
                <a:spcPct val="0"/>
              </a:spcBef>
              <a:spcAft>
                <a:spcPct val="0"/>
              </a:spcAft>
            </a:pPr>
            <a:r>
              <a:rPr sz="3200" b="1">
                <a:solidFill>
                  <a:srgbClr val="000000"/>
                </a:solidFill>
                <a:latin typeface="Arial"/>
                <a:ea typeface="Arial"/>
              </a:rPr>
              <a:t>FY2027 - Using Technology to Streamline Workload</a:t>
            </a:r>
          </a:p>
          <a:p>
            <a:pPr algn="l" defTabSz="457200">
              <a:lnSpc>
                <a:spcPct val="87000"/>
              </a:lnSpc>
              <a:spcBef>
                <a:spcPct val="0"/>
              </a:spcBef>
              <a:spcAft>
                <a:spcPct val="0"/>
              </a:spcAft>
            </a:pPr>
            <a:r>
              <a:rPr sz="3200" b="1">
                <a:solidFill>
                  <a:srgbClr val="000000"/>
                </a:solidFill>
                <a:latin typeface="Arial"/>
                <a:ea typeface="Arial"/>
              </a:rPr>
              <a:t>with OpenGov Software</a:t>
            </a:r>
          </a:p>
        </p:txBody>
      </p:sp>
      <p:sp>
        <p:nvSpPr>
          <p:cNvPr id="3" name="New shape"/>
          <p:cNvSpPr/>
          <p:nvPr/>
        </p:nvSpPr>
        <p:spPr>
          <a:xfrm>
            <a:off x="750570" y="2110994"/>
            <a:ext cx="10372598" cy="433235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87000"/>
              </a:lnSpc>
              <a:spcBef>
                <a:spcPct val="0"/>
              </a:spcBef>
              <a:spcAft>
                <a:spcPts val="900"/>
              </a:spcAft>
            </a:pPr>
            <a:endParaRPr sz="2000">
              <a:solidFill>
                <a:srgbClr val="000000"/>
              </a:solidFill>
              <a:latin typeface="Arial"/>
              <a:ea typeface="Arial"/>
            </a:endParaRPr>
          </a:p>
          <a:p>
            <a:pPr marL="457200" lvl="1" indent="-228600" algn="l" defTabSz="457200">
              <a:lnSpc>
                <a:spcPct val="100000"/>
              </a:lnSpc>
              <a:spcBef>
                <a:spcPct val="0"/>
              </a:spcBef>
              <a:spcAft>
                <a:spcPct val="0"/>
              </a:spcAft>
              <a:buChar char="•"/>
            </a:pPr>
            <a:r>
              <a:rPr sz="2000">
                <a:solidFill>
                  <a:srgbClr val="000000"/>
                </a:solidFill>
                <a:latin typeface="Arial"/>
                <a:ea typeface="Arial"/>
              </a:rPr>
              <a:t>Modernize Permitting and Inspection Processes; Streamlines workflows for residents, contractors, and staff.</a:t>
            </a:r>
          </a:p>
          <a:p>
            <a:pPr algn="l" defTabSz="457200">
              <a:lnSpc>
                <a:spcPct val="100000"/>
              </a:lnSpc>
              <a:spcBef>
                <a:spcPct val="0"/>
              </a:spcBef>
              <a:spcAft>
                <a:spcPct val="0"/>
              </a:spcAft>
            </a:pPr>
            <a:endParaRPr sz="2000">
              <a:solidFill>
                <a:srgbClr val="000000"/>
              </a:solidFill>
              <a:latin typeface="Arial"/>
              <a:ea typeface="Arial"/>
            </a:endParaRPr>
          </a:p>
          <a:p>
            <a:pPr marL="457200" lvl="1" indent="-228600" algn="l" defTabSz="457200">
              <a:lnSpc>
                <a:spcPct val="100000"/>
              </a:lnSpc>
              <a:spcBef>
                <a:spcPct val="0"/>
              </a:spcBef>
              <a:spcAft>
                <a:spcPct val="0"/>
              </a:spcAft>
              <a:buChar char="•"/>
            </a:pPr>
            <a:r>
              <a:rPr sz="2000">
                <a:solidFill>
                  <a:srgbClr val="000000"/>
                </a:solidFill>
                <a:latin typeface="Arial"/>
                <a:ea typeface="Arial"/>
              </a:rPr>
              <a:t>Improved permitting experience can capture</a:t>
            </a:r>
            <a:r>
              <a:rPr sz="2000" b="1" u="sng">
                <a:solidFill>
                  <a:srgbClr val="000000"/>
                </a:solidFill>
                <a:latin typeface="Arial"/>
                <a:ea typeface="Arial"/>
              </a:rPr>
              <a:t> NEW GROWTH</a:t>
            </a:r>
            <a:r>
              <a:rPr sz="2000">
                <a:solidFill>
                  <a:srgbClr val="000000"/>
                </a:solidFill>
                <a:latin typeface="Arial"/>
                <a:ea typeface="Arial"/>
              </a:rPr>
              <a:t> as it integrates with new Assessors software.</a:t>
            </a:r>
          </a:p>
          <a:p>
            <a:pPr algn="l" defTabSz="457200">
              <a:lnSpc>
                <a:spcPct val="100000"/>
              </a:lnSpc>
              <a:spcBef>
                <a:spcPct val="0"/>
              </a:spcBef>
              <a:spcAft>
                <a:spcPct val="0"/>
              </a:spcAft>
            </a:pPr>
            <a:endParaRPr sz="2000">
              <a:solidFill>
                <a:srgbClr val="000000"/>
              </a:solidFill>
              <a:latin typeface="Arial"/>
              <a:ea typeface="Arial"/>
            </a:endParaRPr>
          </a:p>
          <a:p>
            <a:pPr marL="457200" lvl="1" indent="-228600" algn="l" defTabSz="457200">
              <a:lnSpc>
                <a:spcPct val="100000"/>
              </a:lnSpc>
              <a:spcBef>
                <a:spcPct val="0"/>
              </a:spcBef>
              <a:spcAft>
                <a:spcPct val="0"/>
              </a:spcAft>
              <a:buChar char="•"/>
            </a:pPr>
            <a:r>
              <a:rPr sz="2000">
                <a:solidFill>
                  <a:srgbClr val="000000"/>
                </a:solidFill>
                <a:latin typeface="Arial"/>
                <a:ea typeface="Arial"/>
              </a:rPr>
              <a:t>Along with Assessors’ Office, it will integrate with GIS Coordinator, and other municipal services for shared data and efficiency. </a:t>
            </a:r>
          </a:p>
          <a:p>
            <a:pPr algn="l" defTabSz="457200">
              <a:lnSpc>
                <a:spcPct val="100000"/>
              </a:lnSpc>
              <a:spcBef>
                <a:spcPct val="0"/>
              </a:spcBef>
              <a:spcAft>
                <a:spcPct val="0"/>
              </a:spcAft>
            </a:pPr>
            <a:endParaRPr sz="2000">
              <a:solidFill>
                <a:srgbClr val="000000"/>
              </a:solidFill>
              <a:latin typeface="Arial"/>
              <a:ea typeface="Arial"/>
            </a:endParaRPr>
          </a:p>
          <a:p>
            <a:pPr marL="457200" lvl="1" indent="-228600" algn="l" defTabSz="457200">
              <a:lnSpc>
                <a:spcPct val="100000"/>
              </a:lnSpc>
              <a:spcBef>
                <a:spcPct val="0"/>
              </a:spcBef>
              <a:spcAft>
                <a:spcPct val="0"/>
              </a:spcAft>
              <a:buChar char="•"/>
            </a:pPr>
            <a:r>
              <a:rPr sz="2000">
                <a:solidFill>
                  <a:srgbClr val="000000"/>
                </a:solidFill>
                <a:latin typeface="Arial"/>
                <a:ea typeface="Arial"/>
              </a:rPr>
              <a:t>Building Block to other initiatives such as Board of Health and Town Clerk to create more efficiency and transparency.</a:t>
            </a:r>
          </a:p>
          <a:p>
            <a:pPr marL="457200" indent="457200" algn="l" defTabSz="457200">
              <a:lnSpc>
                <a:spcPct val="87000"/>
              </a:lnSpc>
              <a:spcBef>
                <a:spcPct val="0"/>
              </a:spcBef>
              <a:spcAft>
                <a:spcPts val="900"/>
              </a:spcAft>
            </a:pPr>
            <a:endParaRPr sz="2800">
              <a:solidFill>
                <a:srgbClr val="000000"/>
              </a:solidFill>
              <a:latin typeface="Arial"/>
              <a:ea typeface="Arial"/>
            </a:endParaRPr>
          </a:p>
          <a:p>
            <a:pPr algn="l" defTabSz="457200">
              <a:lnSpc>
                <a:spcPct val="87000"/>
              </a:lnSpc>
              <a:spcBef>
                <a:spcPct val="0"/>
              </a:spcBef>
              <a:spcAft>
                <a:spcPts val="900"/>
              </a:spcAft>
            </a:pPr>
            <a:endParaRPr sz="2800">
              <a:solidFill>
                <a:srgbClr val="000000"/>
              </a:solidFill>
              <a:latin typeface="Arial"/>
              <a:ea typeface="Arial"/>
            </a:endParaRPr>
          </a:p>
          <a:p>
            <a:pPr algn="l" defTabSz="457200">
              <a:lnSpc>
                <a:spcPct val="87000"/>
              </a:lnSpc>
              <a:spcBef>
                <a:spcPct val="0"/>
              </a:spcBef>
              <a:spcAft>
                <a:spcPct val="0"/>
              </a:spcAft>
            </a:pPr>
            <a:endParaRPr sz="2800" b="1">
              <a:solidFill>
                <a:srgbClr val="000000"/>
              </a:solidFill>
              <a:latin typeface="Arial"/>
              <a:ea typeface="Arial"/>
            </a:endParaRPr>
          </a:p>
          <a:p>
            <a:pPr algn="l" defTabSz="457200">
              <a:lnSpc>
                <a:spcPct val="100000"/>
              </a:lnSpc>
              <a:spcBef>
                <a:spcPct val="0"/>
              </a:spcBef>
              <a:spcAft>
                <a:spcPts val="900"/>
              </a:spcAft>
            </a:pPr>
            <a:endParaRPr sz="2800">
              <a:solidFill>
                <a:srgbClr val="000000"/>
              </a:solidFill>
              <a:latin typeface="Arial"/>
              <a:ea typeface="Arial"/>
            </a:endParaRPr>
          </a:p>
          <a:p>
            <a:pPr algn="l" defTabSz="457200">
              <a:lnSpc>
                <a:spcPct val="100000"/>
              </a:lnSpc>
              <a:spcBef>
                <a:spcPct val="0"/>
              </a:spcBef>
              <a:spcAft>
                <a:spcPts val="900"/>
              </a:spcAft>
            </a:pPr>
            <a:endParaRPr sz="24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2379726" y="2909951"/>
            <a:ext cx="6774942" cy="175133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4800" b="1">
                <a:solidFill>
                  <a:srgbClr val="000000"/>
                </a:solidFill>
                <a:latin typeface="Arial"/>
                <a:ea typeface="Arial"/>
              </a:rPr>
              <a:t>School Presentation</a:t>
            </a:r>
          </a:p>
          <a:p>
            <a:pPr algn="ctr" defTabSz="457200">
              <a:lnSpc>
                <a:spcPct val="100000"/>
              </a:lnSpc>
              <a:spcBef>
                <a:spcPct val="0"/>
              </a:spcBef>
              <a:spcAft>
                <a:spcPct val="0"/>
              </a:spcAft>
            </a:pPr>
            <a:r>
              <a:rPr sz="2800" b="1">
                <a:solidFill>
                  <a:srgbClr val="000000"/>
                </a:solidFill>
                <a:latin typeface="Arial"/>
                <a:ea typeface="Arial"/>
              </a:rPr>
              <a:t>Dr. Jill Geiser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602996" y="1189990"/>
            <a:ext cx="10820146"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145000"/>
              </a:lnSpc>
              <a:spcBef>
                <a:spcPct val="0"/>
              </a:spcBef>
              <a:spcAft>
                <a:spcPts val="900"/>
              </a:spcAft>
            </a:pPr>
            <a:r>
              <a:rPr sz="3200" b="1">
                <a:solidFill>
                  <a:srgbClr val="000000"/>
                </a:solidFill>
                <a:latin typeface="Arial"/>
                <a:ea typeface="Arial"/>
              </a:rPr>
              <a:t>FY 2027  Operating Budget Pressures and Cost Drivers</a:t>
            </a:r>
          </a:p>
        </p:txBody>
      </p:sp>
      <p:sp>
        <p:nvSpPr>
          <p:cNvPr id="3" name="New shape"/>
          <p:cNvSpPr/>
          <p:nvPr/>
        </p:nvSpPr>
        <p:spPr>
          <a:xfrm>
            <a:off x="1086866" y="1990344"/>
            <a:ext cx="10015093" cy="426021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87000"/>
              </a:lnSpc>
              <a:spcBef>
                <a:spcPct val="0"/>
              </a:spcBef>
              <a:spcAft>
                <a:spcPct val="0"/>
              </a:spcAft>
            </a:pPr>
            <a:r>
              <a:rPr sz="2200" b="1">
                <a:solidFill>
                  <a:srgbClr val="000000"/>
                </a:solidFill>
                <a:highlight>
                  <a:srgbClr val="FFFFFF"/>
                </a:highlight>
                <a:latin typeface="Arial"/>
                <a:ea typeface="Arial"/>
              </a:rPr>
              <a:t>Rising Health Insurance Costs</a:t>
            </a:r>
            <a:r>
              <a:rPr sz="2200">
                <a:solidFill>
                  <a:srgbClr val="000000"/>
                </a:solidFill>
                <a:highlight>
                  <a:srgbClr val="FFFFFF"/>
                </a:highlight>
                <a:latin typeface="Arial"/>
                <a:ea typeface="Arial"/>
              </a:rPr>
              <a:t> - The FY2027 operating budget includes a projected 9% increase in health insurance premiums. In FY2026, health claims are trending over 20% higher than estimated, signaling ongoing upward pressure on benefits costs.</a:t>
            </a: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r>
              <a:rPr sz="2200" b="1">
                <a:solidFill>
                  <a:srgbClr val="000000"/>
                </a:solidFill>
                <a:latin typeface="Arial"/>
                <a:ea typeface="Arial"/>
              </a:rPr>
              <a:t>Compensation</a:t>
            </a:r>
            <a:r>
              <a:rPr sz="2200">
                <a:solidFill>
                  <a:srgbClr val="000000"/>
                </a:solidFill>
                <a:latin typeface="Arial"/>
                <a:ea typeface="Arial"/>
              </a:rPr>
              <a:t> - The need to add positions, combined with limited investment in the </a:t>
            </a:r>
            <a:r>
              <a:rPr sz="2200" u="sng">
                <a:solidFill>
                  <a:srgbClr val="000000"/>
                </a:solidFill>
                <a:latin typeface="Arial"/>
                <a:ea typeface="Arial"/>
              </a:rPr>
              <a:t>Municipal Budget</a:t>
            </a:r>
            <a:r>
              <a:rPr sz="2200">
                <a:solidFill>
                  <a:srgbClr val="000000"/>
                </a:solidFill>
                <a:latin typeface="Arial"/>
                <a:ea typeface="Arial"/>
              </a:rPr>
              <a:t>, has caused some salaries to fall behind peer communities, leading to market rate adjustments, higher bargaining costs, and difficulties with retention and recruitment.</a:t>
            </a: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96000"/>
              </a:lnSpc>
              <a:spcBef>
                <a:spcPct val="0"/>
              </a:spcBef>
              <a:spcAft>
                <a:spcPct val="0"/>
              </a:spcAft>
            </a:pPr>
            <a:r>
              <a:rPr sz="2200" b="1">
                <a:solidFill>
                  <a:srgbClr val="000000"/>
                </a:solidFill>
                <a:latin typeface="Arial"/>
                <a:ea typeface="Arial"/>
              </a:rPr>
              <a:t>Overtime in Public Safety</a:t>
            </a:r>
            <a:r>
              <a:rPr sz="2200">
                <a:solidFill>
                  <a:srgbClr val="000000"/>
                </a:solidFill>
                <a:latin typeface="Arial"/>
                <a:ea typeface="Arial"/>
              </a:rPr>
              <a:t> - Overtime report </a:t>
            </a:r>
            <a:r>
              <a:rPr sz="1200">
                <a:solidFill>
                  <a:srgbClr val="000000"/>
                </a:solidFill>
                <a:latin typeface="Arial"/>
                <a:ea typeface="Arial"/>
              </a:rPr>
              <a:t> </a:t>
            </a:r>
            <a:r>
              <a:rPr sz="2000">
                <a:solidFill>
                  <a:srgbClr val="000000"/>
                </a:solidFill>
                <a:latin typeface="Arial"/>
                <a:ea typeface="Arial"/>
              </a:rPr>
              <a:t>factors driving overtime expenditures within the municipal budget and shared services (Facilities). Recommendations for the FY2027 Operating Budget</a:t>
            </a:r>
          </a:p>
          <a:p>
            <a:pPr algn="l" defTabSz="457200">
              <a:lnSpc>
                <a:spcPct val="100000"/>
              </a:lnSpc>
              <a:spcBef>
                <a:spcPct val="0"/>
              </a:spcBef>
              <a:spcAft>
                <a:spcPts val="900"/>
              </a:spcAft>
            </a:pPr>
            <a:endParaRPr sz="24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219708" y="1350518"/>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87000"/>
              </a:lnSpc>
              <a:spcBef>
                <a:spcPct val="0"/>
              </a:spcBef>
              <a:spcAft>
                <a:spcPct val="0"/>
              </a:spcAft>
            </a:pPr>
            <a:r>
              <a:rPr sz="3200" b="1">
                <a:solidFill>
                  <a:srgbClr val="000000"/>
                </a:solidFill>
                <a:latin typeface="Arial"/>
                <a:ea typeface="Arial"/>
              </a:rPr>
              <a:t>FY2027 Shared Services Town/Schools - </a:t>
            </a:r>
          </a:p>
          <a:p>
            <a:pPr algn="ctr" defTabSz="457200">
              <a:lnSpc>
                <a:spcPct val="87000"/>
              </a:lnSpc>
              <a:spcBef>
                <a:spcPct val="0"/>
              </a:spcBef>
              <a:spcAft>
                <a:spcPct val="0"/>
              </a:spcAft>
            </a:pPr>
            <a:r>
              <a:rPr sz="3200" b="1">
                <a:solidFill>
                  <a:srgbClr val="000000"/>
                </a:solidFill>
                <a:latin typeface="Arial"/>
                <a:ea typeface="Arial"/>
              </a:rPr>
              <a:t>High-Level Summary</a:t>
            </a:r>
          </a:p>
        </p:txBody>
      </p:sp>
      <p:graphicFrame>
        <p:nvGraphicFramePr>
          <p:cNvPr id="3" name="New Table"/>
          <p:cNvGraphicFramePr>
            <a:graphicFrameLocks noGrp="1"/>
          </p:cNvGraphicFramePr>
          <p:nvPr/>
        </p:nvGraphicFramePr>
        <p:xfrm>
          <a:off x="2108200" y="2568448"/>
          <a:ext cx="7972425" cy="2743200"/>
        </p:xfrm>
        <a:graphic>
          <a:graphicData uri="http://schemas.openxmlformats.org/drawingml/2006/table">
            <a:tbl>
              <a:tblPr>
                <a:tableStyleId>{5C22544A-7EE6-4342-B048-85BDC9FD1C3A}</a:tableStyleId>
              </a:tblPr>
              <a:tblGrid>
                <a:gridCol w="2971800">
                  <a:extLst>
                    <a:ext uri="{9D8B030D-6E8A-4147-A177-3AD203B41FA5}">
                      <a16:colId xmlns:a16="http://schemas.microsoft.com/office/drawing/2014/main" val="20000"/>
                    </a:ext>
                  </a:extLst>
                </a:gridCol>
                <a:gridCol w="1495425">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171575">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523875">
                <a:tc>
                  <a:txBody>
                    <a:bodyPr/>
                    <a:lstStyle/>
                    <a:p>
                      <a:pPr algn="ctr">
                        <a:lnSpc>
                          <a:spcPct val="83000"/>
                        </a:lnSpc>
                      </a:pPr>
                      <a:r>
                        <a:rPr sz="1600" b="1">
                          <a:solidFill>
                            <a:srgbClr val="FFFFFF"/>
                          </a:solidFill>
                          <a:latin typeface="Arial"/>
                          <a:ea typeface="Arial"/>
                        </a:rPr>
                        <a:t>Shared Service Area</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FY2026 Appropriated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FY2027 Projected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Change</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defTabSz="0">
                        <a:lnSpc>
                          <a:spcPct val="83000"/>
                        </a:lnSpc>
                      </a:pPr>
                      <a:r>
                        <a:rPr sz="1600" b="1">
                          <a:solidFill>
                            <a:srgbClr val="FFFFFF"/>
                          </a:solidFill>
                          <a:latin typeface="Arial"/>
                          <a:ea typeface="Arial"/>
                        </a:rPr>
                        <a:t>%</a:t>
                      </a:r>
                    </a:p>
                  </a:txBody>
                  <a:tcPr marL="27432" marR="27432"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7F160E"/>
                    </a:solidFill>
                  </a:tcPr>
                </a:tc>
                <a:extLst>
                  <a:ext uri="{0D108BD9-81ED-4DB2-BD59-A6C34878D82A}">
                    <a16:rowId xmlns:a16="http://schemas.microsoft.com/office/drawing/2014/main" val="10000"/>
                  </a:ext>
                </a:extLst>
              </a:tr>
              <a:tr h="361950">
                <a:tc>
                  <a:txBody>
                    <a:bodyPr/>
                    <a:lstStyle/>
                    <a:p>
                      <a:pPr algn="l">
                        <a:lnSpc>
                          <a:spcPct val="83000"/>
                        </a:lnSpc>
                      </a:pPr>
                      <a:r>
                        <a:rPr sz="1600">
                          <a:solidFill>
                            <a:srgbClr val="000000"/>
                          </a:solidFill>
                          <a:latin typeface="Arial"/>
                          <a:ea typeface="Arial"/>
                        </a:rPr>
                        <a:t>Pension Assessment</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9824" algn="l"/>
                          <a:tab pos="1452499" algn="l"/>
                        </a:tabLst>
                      </a:pPr>
                      <a:r>
                        <a:rPr sz="1600">
                          <a:solidFill>
                            <a:srgbClr val="000000"/>
                          </a:solidFill>
                          <a:latin typeface="Arial"/>
                          <a:ea typeface="Arial"/>
                        </a:rPr>
                        <a:t>$	10,128,274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9824" algn="l"/>
                          <a:tab pos="1452499" algn="l"/>
                        </a:tabLst>
                      </a:pPr>
                      <a:r>
                        <a:rPr sz="1600">
                          <a:solidFill>
                            <a:srgbClr val="000000"/>
                          </a:solidFill>
                          <a:latin typeface="Arial"/>
                          <a:ea typeface="Arial"/>
                        </a:rPr>
                        <a:t>$	10,381,481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28168" algn="l"/>
                          <a:tab pos="1128649" algn="l"/>
                        </a:tabLst>
                      </a:pPr>
                      <a:r>
                        <a:rPr sz="1600">
                          <a:solidFill>
                            <a:srgbClr val="000000"/>
                          </a:solidFill>
                          <a:latin typeface="Arial"/>
                          <a:ea typeface="Arial"/>
                        </a:rPr>
                        <a:t>$	253,207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defTabSz="0">
                        <a:lnSpc>
                          <a:spcPct val="83000"/>
                        </a:lnSpc>
                      </a:pPr>
                      <a:r>
                        <a:rPr sz="1600">
                          <a:solidFill>
                            <a:srgbClr val="000000"/>
                          </a:solidFill>
                          <a:latin typeface="Arial"/>
                          <a:ea typeface="Arial"/>
                        </a:rPr>
                        <a:t>2.5%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1"/>
                  </a:ext>
                </a:extLst>
              </a:tr>
              <a:tr h="371475">
                <a:tc>
                  <a:txBody>
                    <a:bodyPr/>
                    <a:lstStyle/>
                    <a:p>
                      <a:pPr algn="l">
                        <a:lnSpc>
                          <a:spcPct val="83000"/>
                        </a:lnSpc>
                      </a:pPr>
                      <a:r>
                        <a:rPr sz="1600">
                          <a:solidFill>
                            <a:srgbClr val="000000"/>
                          </a:solidFill>
                          <a:latin typeface="Arial"/>
                          <a:ea typeface="Arial"/>
                        </a:rPr>
                        <a:t>Employee/Retiree Benefits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9824" algn="l"/>
                          <a:tab pos="1452499" algn="l"/>
                        </a:tabLst>
                      </a:pPr>
                      <a:r>
                        <a:rPr sz="1600">
                          <a:solidFill>
                            <a:srgbClr val="000000"/>
                          </a:solidFill>
                          <a:latin typeface="Arial"/>
                          <a:ea typeface="Arial"/>
                        </a:rPr>
                        <a:t>$	17,249,836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9824" algn="l"/>
                          <a:tab pos="1452499" algn="l"/>
                        </a:tabLst>
                      </a:pPr>
                      <a:r>
                        <a:rPr sz="1600">
                          <a:solidFill>
                            <a:srgbClr val="000000"/>
                          </a:solidFill>
                          <a:latin typeface="Arial"/>
                          <a:ea typeface="Arial"/>
                        </a:rPr>
                        <a:t>$	18,548,766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58877" algn="l"/>
                          <a:tab pos="1128649" algn="l"/>
                        </a:tabLst>
                      </a:pPr>
                      <a:r>
                        <a:rPr sz="1600">
                          <a:solidFill>
                            <a:srgbClr val="000000"/>
                          </a:solidFill>
                          <a:latin typeface="Arial"/>
                          <a:ea typeface="Arial"/>
                        </a:rPr>
                        <a:t>$	1,298,930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defTabSz="0">
                        <a:lnSpc>
                          <a:spcPct val="83000"/>
                        </a:lnSpc>
                      </a:pPr>
                      <a:r>
                        <a:rPr sz="1600">
                          <a:solidFill>
                            <a:srgbClr val="000000"/>
                          </a:solidFill>
                          <a:latin typeface="Arial"/>
                          <a:ea typeface="Arial"/>
                        </a:rPr>
                        <a:t>7.5%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2"/>
                  </a:ext>
                </a:extLst>
              </a:tr>
              <a:tr h="381000">
                <a:tc>
                  <a:txBody>
                    <a:bodyPr/>
                    <a:lstStyle/>
                    <a:p>
                      <a:pPr algn="l">
                        <a:lnSpc>
                          <a:spcPct val="83000"/>
                        </a:lnSpc>
                      </a:pPr>
                      <a:r>
                        <a:rPr sz="1600">
                          <a:solidFill>
                            <a:srgbClr val="000000"/>
                          </a:solidFill>
                          <a:latin typeface="Arial"/>
                          <a:ea typeface="Arial"/>
                        </a:rPr>
                        <a:t>Facilities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82727" algn="l"/>
                          <a:tab pos="1452499" algn="l"/>
                        </a:tabLst>
                      </a:pPr>
                      <a:r>
                        <a:rPr sz="1600">
                          <a:solidFill>
                            <a:srgbClr val="000000"/>
                          </a:solidFill>
                          <a:latin typeface="Arial"/>
                          <a:ea typeface="Arial"/>
                        </a:rPr>
                        <a:t>$	7,898,460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82727" algn="l"/>
                          <a:tab pos="1452499" algn="l"/>
                        </a:tabLst>
                      </a:pPr>
                      <a:r>
                        <a:rPr sz="1600">
                          <a:solidFill>
                            <a:srgbClr val="000000"/>
                          </a:solidFill>
                          <a:latin typeface="Arial"/>
                          <a:ea typeface="Arial"/>
                        </a:rPr>
                        <a:t>$	8,239,726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28168" algn="l"/>
                          <a:tab pos="1128649" algn="l"/>
                        </a:tabLst>
                      </a:pPr>
                      <a:r>
                        <a:rPr sz="1600">
                          <a:solidFill>
                            <a:srgbClr val="000000"/>
                          </a:solidFill>
                          <a:latin typeface="Arial"/>
                          <a:ea typeface="Arial"/>
                        </a:rPr>
                        <a:t>$	341,266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defTabSz="0">
                        <a:lnSpc>
                          <a:spcPct val="83000"/>
                        </a:lnSpc>
                      </a:pPr>
                      <a:r>
                        <a:rPr sz="1600">
                          <a:solidFill>
                            <a:srgbClr val="000000"/>
                          </a:solidFill>
                          <a:latin typeface="Arial"/>
                          <a:ea typeface="Arial"/>
                        </a:rPr>
                        <a:t>4.3%</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3"/>
                  </a:ext>
                </a:extLst>
              </a:tr>
              <a:tr h="371475">
                <a:tc>
                  <a:txBody>
                    <a:bodyPr/>
                    <a:lstStyle/>
                    <a:p>
                      <a:pPr algn="l">
                        <a:lnSpc>
                          <a:spcPct val="83000"/>
                        </a:lnSpc>
                      </a:pPr>
                      <a:r>
                        <a:rPr sz="1600">
                          <a:solidFill>
                            <a:srgbClr val="000000"/>
                          </a:solidFill>
                          <a:latin typeface="Arial"/>
                          <a:ea typeface="Arial"/>
                        </a:rPr>
                        <a:t>Insurance &amp; Reserves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82727" algn="l"/>
                          <a:tab pos="1452499" algn="l"/>
                        </a:tabLst>
                      </a:pPr>
                      <a:r>
                        <a:rPr sz="1600">
                          <a:solidFill>
                            <a:srgbClr val="000000"/>
                          </a:solidFill>
                          <a:latin typeface="Arial"/>
                          <a:ea typeface="Arial"/>
                        </a:rPr>
                        <a:t>$	1,591,788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82727" algn="l"/>
                          <a:tab pos="1452499" algn="l"/>
                        </a:tabLst>
                      </a:pPr>
                      <a:r>
                        <a:rPr sz="1600">
                          <a:solidFill>
                            <a:srgbClr val="000000"/>
                          </a:solidFill>
                          <a:latin typeface="Arial"/>
                          <a:ea typeface="Arial"/>
                        </a:rPr>
                        <a:t>$	1,659,563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41071" algn="l"/>
                          <a:tab pos="1128649" algn="l"/>
                        </a:tabLst>
                      </a:pPr>
                      <a:r>
                        <a:rPr sz="1600">
                          <a:solidFill>
                            <a:srgbClr val="000000"/>
                          </a:solidFill>
                          <a:latin typeface="Arial"/>
                          <a:ea typeface="Arial"/>
                        </a:rPr>
                        <a:t>$	67,775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defTabSz="0">
                        <a:lnSpc>
                          <a:spcPct val="83000"/>
                        </a:lnSpc>
                      </a:pPr>
                      <a:r>
                        <a:rPr sz="1600">
                          <a:solidFill>
                            <a:srgbClr val="000000"/>
                          </a:solidFill>
                          <a:latin typeface="Arial"/>
                          <a:ea typeface="Arial"/>
                        </a:rPr>
                        <a:t>4.3%</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4"/>
                  </a:ext>
                </a:extLst>
              </a:tr>
              <a:tr h="361950">
                <a:tc>
                  <a:txBody>
                    <a:bodyPr/>
                    <a:lstStyle/>
                    <a:p>
                      <a:pPr algn="l">
                        <a:lnSpc>
                          <a:spcPct val="83000"/>
                        </a:lnSpc>
                      </a:pPr>
                      <a:r>
                        <a:rPr sz="1600">
                          <a:solidFill>
                            <a:srgbClr val="000000"/>
                          </a:solidFill>
                          <a:latin typeface="Arial"/>
                          <a:ea typeface="Arial"/>
                        </a:rPr>
                        <a:t>Capital-Related Expenses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482727" algn="l"/>
                          <a:tab pos="1452499" algn="l"/>
                        </a:tabLst>
                      </a:pPr>
                      <a:r>
                        <a:rPr sz="1600">
                          <a:solidFill>
                            <a:srgbClr val="000000"/>
                          </a:solidFill>
                          <a:latin typeface="Arial"/>
                          <a:ea typeface="Arial"/>
                        </a:rPr>
                        <a:t>$	5,744,860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482727" algn="l"/>
                          <a:tab pos="1452499" algn="l"/>
                        </a:tabLst>
                      </a:pPr>
                      <a:r>
                        <a:rPr sz="1600">
                          <a:solidFill>
                            <a:srgbClr val="000000"/>
                          </a:solidFill>
                          <a:latin typeface="Arial"/>
                          <a:ea typeface="Arial"/>
                        </a:rPr>
                        <a:t>$	5,800,416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441071" algn="l"/>
                          <a:tab pos="1128649" algn="l"/>
                        </a:tabLst>
                      </a:pPr>
                      <a:r>
                        <a:rPr sz="1600">
                          <a:solidFill>
                            <a:srgbClr val="000000"/>
                          </a:solidFill>
                          <a:latin typeface="Arial"/>
                          <a:ea typeface="Arial"/>
                        </a:rPr>
                        <a:t>$	55,556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ctr" defTabSz="0">
                        <a:lnSpc>
                          <a:spcPct val="83000"/>
                        </a:lnSpc>
                      </a:pPr>
                      <a:r>
                        <a:rPr sz="1600">
                          <a:solidFill>
                            <a:srgbClr val="000000"/>
                          </a:solidFill>
                          <a:latin typeface="Arial"/>
                          <a:ea typeface="Arial"/>
                        </a:rPr>
                        <a:t>1.0%</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extLst>
                  <a:ext uri="{0D108BD9-81ED-4DB2-BD59-A6C34878D82A}">
                    <a16:rowId xmlns:a16="http://schemas.microsoft.com/office/drawing/2014/main" val="10005"/>
                  </a:ext>
                </a:extLst>
              </a:tr>
              <a:tr h="371475">
                <a:tc>
                  <a:txBody>
                    <a:bodyPr/>
                    <a:lstStyle/>
                    <a:p>
                      <a:pPr algn="l">
                        <a:lnSpc>
                          <a:spcPct val="83000"/>
                        </a:lnSpc>
                      </a:pPr>
                      <a:r>
                        <a:rPr sz="1600" b="1">
                          <a:solidFill>
                            <a:srgbClr val="000000"/>
                          </a:solidFill>
                          <a:latin typeface="Arial"/>
                          <a:ea typeface="Arial"/>
                        </a:rPr>
                        <a:t>Total Shared Services</a:t>
                      </a:r>
                    </a:p>
                  </a:txBody>
                  <a:tcPr marL="27432" marR="27432" marT="0" marB="0" anchor="ctr">
                    <a:lnL w="3175" cmpd="sng">
                      <a:solidFill>
                        <a:srgbClr val="000000"/>
                      </a:solidFill>
                      <a:prstDash val="solid"/>
                    </a:lnL>
                    <a:lnR w="6350" cmpd="sng">
                      <a:solidFill>
                        <a:srgbClr val="000000"/>
                      </a:solidFill>
                      <a:prstDash val="solid"/>
                    </a:lnR>
                    <a:lnT w="38100" cmpd="dbl">
                      <a:solidFill>
                        <a:srgbClr val="000000"/>
                      </a:solidFill>
                      <a:prstDash val="solid"/>
                    </a:lnT>
                    <a:lnB w="3175" cmpd="sng">
                      <a:solidFill>
                        <a:srgbClr val="000000"/>
                      </a:solidFill>
                      <a:prstDash val="solid"/>
                    </a:lnB>
                    <a:solidFill>
                      <a:srgbClr val="FFFFFF"/>
                    </a:solidFill>
                  </a:tcPr>
                </a:tc>
                <a:tc>
                  <a:txBody>
                    <a:bodyPr/>
                    <a:lstStyle/>
                    <a:p>
                      <a:pPr algn="r">
                        <a:lnSpc>
                          <a:spcPct val="83000"/>
                        </a:lnSpc>
                        <a:tabLst>
                          <a:tab pos="369824" algn="l"/>
                          <a:tab pos="1452499" algn="l"/>
                        </a:tabLst>
                      </a:pPr>
                      <a:r>
                        <a:rPr sz="1600">
                          <a:solidFill>
                            <a:srgbClr val="000000"/>
                          </a:solidFill>
                          <a:latin typeface="Arial"/>
                          <a:ea typeface="Arial"/>
                        </a:rPr>
                        <a:t>$	42,613,217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9824" algn="l"/>
                          <a:tab pos="1452499" algn="l"/>
                        </a:tabLst>
                      </a:pPr>
                      <a:r>
                        <a:rPr sz="1600">
                          <a:solidFill>
                            <a:srgbClr val="000000"/>
                          </a:solidFill>
                          <a:latin typeface="Arial"/>
                          <a:ea typeface="Arial"/>
                        </a:rPr>
                        <a:t>$	44,629,952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58877" algn="l"/>
                          <a:tab pos="1128649" algn="l"/>
                        </a:tabLst>
                      </a:pPr>
                      <a:r>
                        <a:rPr sz="1600">
                          <a:solidFill>
                            <a:srgbClr val="000000"/>
                          </a:solidFill>
                          <a:latin typeface="Arial"/>
                          <a:ea typeface="Arial"/>
                        </a:rPr>
                        <a:t>$	2,016,735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ctr" defTabSz="0">
                        <a:lnSpc>
                          <a:spcPct val="83000"/>
                        </a:lnSpc>
                      </a:pPr>
                      <a:r>
                        <a:rPr sz="1600">
                          <a:solidFill>
                            <a:srgbClr val="000000"/>
                          </a:solidFill>
                          <a:latin typeface="Arial"/>
                          <a:ea typeface="Arial"/>
                        </a:rPr>
                        <a:t>4.7%</a:t>
                      </a:r>
                    </a:p>
                  </a:txBody>
                  <a:tcPr marL="27432"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136269"/>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145000"/>
              </a:lnSpc>
              <a:spcBef>
                <a:spcPct val="0"/>
              </a:spcBef>
              <a:spcAft>
                <a:spcPts val="900"/>
              </a:spcAft>
            </a:pPr>
            <a:r>
              <a:rPr sz="3200" b="1">
                <a:solidFill>
                  <a:srgbClr val="000000"/>
                </a:solidFill>
                <a:latin typeface="Arial"/>
                <a:ea typeface="Arial"/>
              </a:rPr>
              <a:t>Shared Services - Pension Costs</a:t>
            </a:r>
          </a:p>
        </p:txBody>
      </p:sp>
      <p:sp>
        <p:nvSpPr>
          <p:cNvPr id="3" name="New shape"/>
          <p:cNvSpPr/>
          <p:nvPr/>
        </p:nvSpPr>
        <p:spPr>
          <a:xfrm>
            <a:off x="1045718" y="1829308"/>
            <a:ext cx="10283571" cy="443166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87000"/>
              </a:lnSpc>
              <a:spcBef>
                <a:spcPct val="0"/>
              </a:spcBef>
              <a:spcAft>
                <a:spcPct val="0"/>
              </a:spcAft>
            </a:pPr>
            <a:r>
              <a:rPr sz="2200">
                <a:solidFill>
                  <a:srgbClr val="000000"/>
                </a:solidFill>
                <a:latin typeface="Arial"/>
                <a:ea typeface="Arial"/>
              </a:rPr>
              <a:t>Retirement Board – Proposed COLA Adjustment to improve retiree financial stability amid inflationary pressures.</a:t>
            </a: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r>
              <a:rPr sz="2200">
                <a:solidFill>
                  <a:srgbClr val="000000"/>
                </a:solidFill>
                <a:latin typeface="Arial"/>
                <a:ea typeface="Arial"/>
              </a:rPr>
              <a:t>The Retirement Board has discussed proposing an increase to the Cost-of-Living Adjustment (COLA) base at the Annual Town Meeting (ATM) in May.</a:t>
            </a:r>
          </a:p>
          <a:p>
            <a:pPr algn="l" defTabSz="457200">
              <a:lnSpc>
                <a:spcPct val="100000"/>
              </a:lnSpc>
              <a:spcBef>
                <a:spcPct val="0"/>
              </a:spcBef>
              <a:spcAft>
                <a:spcPct val="0"/>
              </a:spcAft>
            </a:pPr>
            <a:endParaRPr sz="2200">
              <a:solidFill>
                <a:srgbClr val="000000"/>
              </a:solidFill>
              <a:latin typeface="Arial"/>
              <a:ea typeface="Arial"/>
            </a:endParaRPr>
          </a:p>
          <a:p>
            <a:pPr marL="1371600" lvl="1" indent="-228600" algn="l" defTabSz="457200">
              <a:lnSpc>
                <a:spcPct val="100000"/>
              </a:lnSpc>
              <a:spcBef>
                <a:spcPct val="0"/>
              </a:spcBef>
              <a:spcAft>
                <a:spcPct val="0"/>
              </a:spcAft>
              <a:buChar char="•"/>
            </a:pPr>
            <a:r>
              <a:rPr sz="2200">
                <a:solidFill>
                  <a:srgbClr val="000000"/>
                </a:solidFill>
                <a:latin typeface="Arial"/>
                <a:ea typeface="Arial"/>
              </a:rPr>
              <a:t>Current COLA Base: $13,000</a:t>
            </a:r>
          </a:p>
          <a:p>
            <a:pPr marL="1371600" lvl="1" indent="-228600" algn="l" defTabSz="457200">
              <a:lnSpc>
                <a:spcPct val="100000"/>
              </a:lnSpc>
              <a:spcBef>
                <a:spcPct val="0"/>
              </a:spcBef>
              <a:spcAft>
                <a:spcPct val="0"/>
              </a:spcAft>
              <a:buChar char="•"/>
            </a:pPr>
            <a:r>
              <a:rPr sz="2200">
                <a:solidFill>
                  <a:srgbClr val="000000"/>
                </a:solidFill>
                <a:latin typeface="Arial"/>
                <a:ea typeface="Arial"/>
              </a:rPr>
              <a:t>Proposed COLA Base: $15,000</a:t>
            </a:r>
          </a:p>
          <a:p>
            <a:pPr algn="l" defTabSz="457200">
              <a:lnSpc>
                <a:spcPct val="100000"/>
              </a:lnSpc>
              <a:spcBef>
                <a:spcPct val="0"/>
              </a:spcBef>
              <a:spcAft>
                <a:spcPct val="0"/>
              </a:spcAft>
            </a:pPr>
            <a:endParaRPr sz="2200" b="1">
              <a:solidFill>
                <a:srgbClr val="000000"/>
              </a:solidFill>
              <a:latin typeface="Arial"/>
              <a:ea typeface="Arial"/>
            </a:endParaRPr>
          </a:p>
          <a:p>
            <a:pPr algn="l" defTabSz="457200">
              <a:lnSpc>
                <a:spcPct val="100000"/>
              </a:lnSpc>
              <a:spcBef>
                <a:spcPct val="0"/>
              </a:spcBef>
              <a:spcAft>
                <a:spcPct val="0"/>
              </a:spcAft>
            </a:pPr>
            <a:r>
              <a:rPr sz="2200">
                <a:solidFill>
                  <a:srgbClr val="000000"/>
                </a:solidFill>
                <a:latin typeface="Arial"/>
                <a:ea typeface="Arial"/>
              </a:rPr>
              <a:t>Estimated Additional Cost: Approximately $500,000 annually, beginning in FY2027 and continuing in future years, introducing a recurring cost to the operating budget that must be incorporated into long-term financial planning, </a:t>
            </a:r>
            <a:r>
              <a:rPr sz="2200" u="sng">
                <a:solidFill>
                  <a:srgbClr val="000000"/>
                </a:solidFill>
                <a:latin typeface="Arial"/>
                <a:ea typeface="Arial"/>
              </a:rPr>
              <a:t>while keeping 2032 payoff date.</a:t>
            </a:r>
          </a:p>
          <a:p>
            <a:pPr algn="ctr"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607695" y="1106805"/>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145000"/>
              </a:lnSpc>
              <a:spcBef>
                <a:spcPct val="0"/>
              </a:spcBef>
              <a:spcAft>
                <a:spcPts val="900"/>
              </a:spcAft>
            </a:pPr>
            <a:r>
              <a:rPr sz="3200" b="1">
                <a:solidFill>
                  <a:srgbClr val="000000"/>
                </a:solidFill>
                <a:latin typeface="Arial"/>
                <a:ea typeface="Arial"/>
              </a:rPr>
              <a:t>Shared Services - Health Cost Pressures</a:t>
            </a:r>
          </a:p>
        </p:txBody>
      </p:sp>
      <p:sp>
        <p:nvSpPr>
          <p:cNvPr id="3" name="New shape"/>
          <p:cNvSpPr/>
          <p:nvPr/>
        </p:nvSpPr>
        <p:spPr>
          <a:xfrm>
            <a:off x="908177" y="1712722"/>
            <a:ext cx="10372598" cy="436194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87000"/>
              </a:lnSpc>
              <a:spcBef>
                <a:spcPct val="0"/>
              </a:spcBef>
              <a:spcAft>
                <a:spcPct val="0"/>
              </a:spcAft>
            </a:pPr>
            <a:r>
              <a:rPr sz="2000">
                <a:solidFill>
                  <a:srgbClr val="000000"/>
                </a:solidFill>
                <a:latin typeface="Arial"/>
                <a:ea typeface="Arial"/>
              </a:rPr>
              <a:t>Health insurance rates will significantly impact FY2027 budgets and are projected to continue rising into FY2028.</a:t>
            </a:r>
          </a:p>
          <a:p>
            <a:pPr algn="l" defTabSz="457200">
              <a:lnSpc>
                <a:spcPct val="100000"/>
              </a:lnSpc>
              <a:spcBef>
                <a:spcPct val="0"/>
              </a:spcBef>
              <a:spcAft>
                <a:spcPct val="0"/>
              </a:spcAft>
            </a:pPr>
            <a:endParaRPr sz="2000">
              <a:solidFill>
                <a:srgbClr val="000000"/>
              </a:solidFill>
              <a:latin typeface="Arial"/>
              <a:ea typeface="Arial"/>
            </a:endParaRPr>
          </a:p>
          <a:p>
            <a:pPr algn="l" defTabSz="457200">
              <a:lnSpc>
                <a:spcPct val="100000"/>
              </a:lnSpc>
              <a:spcBef>
                <a:spcPct val="0"/>
              </a:spcBef>
              <a:spcAft>
                <a:spcPct val="0"/>
              </a:spcAft>
            </a:pPr>
            <a:r>
              <a:rPr sz="2000">
                <a:solidFill>
                  <a:srgbClr val="000000"/>
                </a:solidFill>
                <a:latin typeface="Arial"/>
                <a:ea typeface="Arial"/>
              </a:rPr>
              <a:t>The Free Cash proposal recommends setting aside $1 million to help offset these anticipated health care cost increases. </a:t>
            </a:r>
          </a:p>
          <a:p>
            <a:pPr algn="l" defTabSz="457200">
              <a:lnSpc>
                <a:spcPct val="100000"/>
              </a:lnSpc>
              <a:spcBef>
                <a:spcPct val="0"/>
              </a:spcBef>
              <a:spcAft>
                <a:spcPct val="0"/>
              </a:spcAft>
            </a:pPr>
            <a:endParaRPr sz="2000">
              <a:solidFill>
                <a:srgbClr val="000000"/>
              </a:solidFill>
              <a:latin typeface="Arial"/>
              <a:ea typeface="Arial"/>
            </a:endParaRPr>
          </a:p>
          <a:p>
            <a:pPr algn="l" defTabSz="457200">
              <a:lnSpc>
                <a:spcPct val="100000"/>
              </a:lnSpc>
              <a:spcBef>
                <a:spcPct val="0"/>
              </a:spcBef>
              <a:spcAft>
                <a:spcPct val="0"/>
              </a:spcAft>
            </a:pPr>
            <a:r>
              <a:rPr sz="2000">
                <a:solidFill>
                  <a:srgbClr val="000000"/>
                </a:solidFill>
                <a:latin typeface="Arial"/>
                <a:ea typeface="Arial"/>
              </a:rPr>
              <a:t>Mitigation efforts:</a:t>
            </a:r>
          </a:p>
          <a:p>
            <a:pPr marL="685800" lvl="1" indent="228600" algn="l" defTabSz="457200">
              <a:lnSpc>
                <a:spcPct val="100000"/>
              </a:lnSpc>
              <a:spcBef>
                <a:spcPct val="0"/>
              </a:spcBef>
              <a:spcAft>
                <a:spcPct val="0"/>
              </a:spcAft>
              <a:buAutoNum type="arabicPeriod"/>
            </a:pPr>
            <a:r>
              <a:rPr sz="2000">
                <a:solidFill>
                  <a:srgbClr val="000000"/>
                </a:solidFill>
                <a:latin typeface="Arial"/>
                <a:ea typeface="Arial"/>
              </a:rPr>
              <a:t>Select Board </a:t>
            </a:r>
            <a:r>
              <a:rPr sz="2000" i="1">
                <a:solidFill>
                  <a:srgbClr val="000000"/>
                </a:solidFill>
                <a:latin typeface="Arial"/>
                <a:ea typeface="Arial"/>
              </a:rPr>
              <a:t>adopted</a:t>
            </a:r>
            <a:r>
              <a:rPr sz="2000">
                <a:solidFill>
                  <a:srgbClr val="000000"/>
                </a:solidFill>
                <a:latin typeface="Arial"/>
                <a:ea typeface="Arial"/>
              </a:rPr>
              <a:t> an Opt-Out program for employees </a:t>
            </a:r>
          </a:p>
          <a:p>
            <a:pPr marL="685800" lvl="1" indent="228600" algn="l" defTabSz="457200">
              <a:lnSpc>
                <a:spcPct val="100000"/>
              </a:lnSpc>
              <a:spcBef>
                <a:spcPct val="0"/>
              </a:spcBef>
              <a:spcAft>
                <a:spcPct val="0"/>
              </a:spcAft>
              <a:buAutoNum type="arabicPeriod" startAt="2"/>
            </a:pPr>
            <a:r>
              <a:rPr sz="2000">
                <a:solidFill>
                  <a:srgbClr val="000000"/>
                </a:solidFill>
                <a:latin typeface="Arial"/>
                <a:ea typeface="Arial"/>
              </a:rPr>
              <a:t>Select Board </a:t>
            </a:r>
            <a:r>
              <a:rPr sz="2000" i="1">
                <a:solidFill>
                  <a:srgbClr val="000000"/>
                </a:solidFill>
                <a:latin typeface="Arial"/>
                <a:ea typeface="Arial"/>
              </a:rPr>
              <a:t>could</a:t>
            </a:r>
            <a:r>
              <a:rPr sz="2000">
                <a:solidFill>
                  <a:srgbClr val="000000"/>
                </a:solidFill>
                <a:latin typeface="Arial"/>
                <a:ea typeface="Arial"/>
              </a:rPr>
              <a:t> consider reducing retiree benefits</a:t>
            </a:r>
          </a:p>
          <a:p>
            <a:pPr indent="457200" algn="l" defTabSz="457200">
              <a:lnSpc>
                <a:spcPct val="100000"/>
              </a:lnSpc>
              <a:spcBef>
                <a:spcPct val="0"/>
              </a:spcBef>
              <a:spcAft>
                <a:spcPct val="0"/>
              </a:spcAft>
            </a:pPr>
            <a:endParaRPr sz="2000">
              <a:solidFill>
                <a:srgbClr val="000000"/>
              </a:solidFill>
              <a:latin typeface="Arial"/>
              <a:ea typeface="Arial"/>
            </a:endParaRPr>
          </a:p>
          <a:p>
            <a:pPr algn="l" defTabSz="457200">
              <a:lnSpc>
                <a:spcPct val="100000"/>
              </a:lnSpc>
              <a:spcBef>
                <a:spcPct val="0"/>
              </a:spcBef>
              <a:spcAft>
                <a:spcPct val="0"/>
              </a:spcAft>
            </a:pPr>
            <a:r>
              <a:rPr sz="2000">
                <a:solidFill>
                  <a:srgbClr val="000000"/>
                </a:solidFill>
                <a:latin typeface="Arial"/>
                <a:ea typeface="Arial"/>
              </a:rPr>
              <a:t>Belmont is not unique, many communities are experiencing similar pressures. The Town was shielded from larger rate increases in prior years thanks to effective management strategies and the lower claims during COVID that built the trust balance.</a:t>
            </a: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87000"/>
              </a:lnSpc>
              <a:spcBef>
                <a:spcPct val="0"/>
              </a:spcBef>
              <a:spcAft>
                <a:spcPct val="0"/>
              </a:spcAft>
            </a:pPr>
            <a:endParaRPr sz="2800">
              <a:solidFill>
                <a:srgbClr val="000000"/>
              </a:solidFill>
              <a:latin typeface="Arial"/>
              <a:ea typeface="Arial"/>
            </a:endParaRPr>
          </a:p>
          <a:p>
            <a:pPr algn="l" defTabSz="457200">
              <a:lnSpc>
                <a:spcPct val="100000"/>
              </a:lnSpc>
              <a:spcBef>
                <a:spcPct val="0"/>
              </a:spcBef>
              <a:spcAft>
                <a:spcPts val="900"/>
              </a:spcAft>
            </a:pPr>
            <a:endParaRPr sz="2400">
              <a:solidFill>
                <a:srgbClr val="000000"/>
              </a:solidFill>
              <a:latin typeface="Arial"/>
              <a:ea typeface="Arial"/>
            </a:endParaRPr>
          </a:p>
          <a:p>
            <a:pPr algn="ctr"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183005"/>
            <a:ext cx="10372598"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145000"/>
              </a:lnSpc>
              <a:spcBef>
                <a:spcPct val="0"/>
              </a:spcBef>
              <a:spcAft>
                <a:spcPts val="900"/>
              </a:spcAft>
            </a:pPr>
            <a:r>
              <a:rPr sz="3200" b="1">
                <a:solidFill>
                  <a:srgbClr val="000000"/>
                </a:solidFill>
                <a:latin typeface="Arial"/>
                <a:ea typeface="Arial"/>
              </a:rPr>
              <a:t>Shared Services - Health Cost Pressures Retirees</a:t>
            </a:r>
          </a:p>
        </p:txBody>
      </p:sp>
      <p:sp>
        <p:nvSpPr>
          <p:cNvPr id="3" name="New shape"/>
          <p:cNvSpPr/>
          <p:nvPr/>
        </p:nvSpPr>
        <p:spPr>
          <a:xfrm>
            <a:off x="750570" y="1874393"/>
            <a:ext cx="10372598" cy="43371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87000"/>
              </a:lnSpc>
              <a:spcBef>
                <a:spcPct val="0"/>
              </a:spcBef>
              <a:spcAft>
                <a:spcPct val="0"/>
              </a:spcAft>
            </a:pPr>
            <a:r>
              <a:rPr sz="2000">
                <a:solidFill>
                  <a:srgbClr val="000000"/>
                </a:solidFill>
                <a:latin typeface="Arial"/>
                <a:ea typeface="Arial"/>
              </a:rPr>
              <a:t>Three Categories of Retirees - 555 Members</a:t>
            </a:r>
          </a:p>
          <a:p>
            <a:pPr algn="l" defTabSz="457200">
              <a:lnSpc>
                <a:spcPct val="87000"/>
              </a:lnSpc>
              <a:spcBef>
                <a:spcPct val="0"/>
              </a:spcBef>
              <a:spcAft>
                <a:spcPct val="0"/>
              </a:spcAft>
            </a:pPr>
            <a:endParaRPr sz="2000">
              <a:solidFill>
                <a:srgbClr val="000000"/>
              </a:solidFill>
              <a:latin typeface="Arial"/>
              <a:ea typeface="Arial"/>
            </a:endParaRPr>
          </a:p>
          <a:p>
            <a:pPr marL="457200" lvl="1" indent="-228600" algn="l" defTabSz="457200">
              <a:lnSpc>
                <a:spcPct val="87000"/>
              </a:lnSpc>
              <a:spcBef>
                <a:spcPct val="0"/>
              </a:spcBef>
              <a:spcAft>
                <a:spcPct val="0"/>
              </a:spcAft>
              <a:buAutoNum type="arabicPeriod"/>
            </a:pPr>
            <a:r>
              <a:rPr sz="2000">
                <a:solidFill>
                  <a:srgbClr val="000000"/>
                </a:solidFill>
                <a:latin typeface="Arial"/>
                <a:ea typeface="Arial"/>
              </a:rPr>
              <a:t>Non- Medicare Retiree who would absorb any rate increase of an active employee at a 50/50 split</a:t>
            </a:r>
          </a:p>
          <a:p>
            <a:pPr algn="l" defTabSz="457200">
              <a:lnSpc>
                <a:spcPct val="87000"/>
              </a:lnSpc>
              <a:spcBef>
                <a:spcPct val="0"/>
              </a:spcBef>
              <a:spcAft>
                <a:spcPct val="0"/>
              </a:spcAft>
            </a:pPr>
            <a:endParaRPr sz="2000">
              <a:solidFill>
                <a:srgbClr val="000000"/>
              </a:solidFill>
              <a:latin typeface="Arial"/>
              <a:ea typeface="Arial"/>
            </a:endParaRPr>
          </a:p>
          <a:p>
            <a:pPr marL="457200" lvl="1" indent="-228600" algn="l" defTabSz="457200">
              <a:lnSpc>
                <a:spcPct val="87000"/>
              </a:lnSpc>
              <a:spcBef>
                <a:spcPct val="0"/>
              </a:spcBef>
              <a:spcAft>
                <a:spcPct val="0"/>
              </a:spcAft>
              <a:buAutoNum type="arabicPeriod" startAt="2"/>
            </a:pPr>
            <a:r>
              <a:rPr sz="2000">
                <a:solidFill>
                  <a:srgbClr val="000000"/>
                </a:solidFill>
                <a:latin typeface="Arial"/>
                <a:ea typeface="Arial"/>
              </a:rPr>
              <a:t>Medicare Retiree that receive Tufts and Harvard Pilgrim Enhanced Plans with a 50/50 split* </a:t>
            </a:r>
          </a:p>
          <a:p>
            <a:pPr algn="l" defTabSz="457200">
              <a:lnSpc>
                <a:spcPct val="87000"/>
              </a:lnSpc>
              <a:spcBef>
                <a:spcPct val="0"/>
              </a:spcBef>
              <a:spcAft>
                <a:spcPct val="0"/>
              </a:spcAft>
            </a:pPr>
            <a:endParaRPr sz="2000">
              <a:solidFill>
                <a:srgbClr val="000000"/>
              </a:solidFill>
              <a:latin typeface="Arial"/>
              <a:ea typeface="Arial"/>
            </a:endParaRPr>
          </a:p>
          <a:p>
            <a:pPr marL="457200" lvl="1" indent="-228600" algn="l" defTabSz="457200">
              <a:lnSpc>
                <a:spcPct val="87000"/>
              </a:lnSpc>
              <a:spcBef>
                <a:spcPct val="0"/>
              </a:spcBef>
              <a:spcAft>
                <a:spcPct val="0"/>
              </a:spcAft>
              <a:buAutoNum type="arabicPeriod" startAt="3"/>
            </a:pPr>
            <a:r>
              <a:rPr sz="2000">
                <a:solidFill>
                  <a:srgbClr val="000000"/>
                </a:solidFill>
                <a:latin typeface="Arial"/>
                <a:ea typeface="Arial"/>
              </a:rPr>
              <a:t>Medicare Part B where Retirees pay standard premium $202.90 and this cost is reimbursed 50% by the Town</a:t>
            </a:r>
          </a:p>
          <a:p>
            <a:pPr marL="914400" lvl="2" indent="-228600" algn="l" defTabSz="457200">
              <a:lnSpc>
                <a:spcPct val="87000"/>
              </a:lnSpc>
              <a:spcBef>
                <a:spcPct val="0"/>
              </a:spcBef>
              <a:spcAft>
                <a:spcPct val="0"/>
              </a:spcAft>
              <a:buAutoNum type="alphaLcPeriod"/>
            </a:pPr>
            <a:r>
              <a:rPr sz="2000">
                <a:solidFill>
                  <a:srgbClr val="000000"/>
                </a:solidFill>
                <a:latin typeface="Arial"/>
                <a:ea typeface="Arial"/>
              </a:rPr>
              <a:t>The Select Board could vote lower or eliminate the reimbursement which could save benefit costs</a:t>
            </a:r>
          </a:p>
          <a:p>
            <a:pPr algn="l" defTabSz="457200">
              <a:lnSpc>
                <a:spcPct val="87000"/>
              </a:lnSpc>
              <a:spcBef>
                <a:spcPct val="0"/>
              </a:spcBef>
              <a:spcAft>
                <a:spcPct val="0"/>
              </a:spcAft>
            </a:pPr>
            <a:endParaRPr sz="2000">
              <a:solidFill>
                <a:srgbClr val="000000"/>
              </a:solidFill>
              <a:latin typeface="Arial"/>
              <a:ea typeface="Arial"/>
            </a:endParaRPr>
          </a:p>
          <a:p>
            <a:pPr algn="l" defTabSz="457200">
              <a:lnSpc>
                <a:spcPct val="87000"/>
              </a:lnSpc>
              <a:spcBef>
                <a:spcPct val="0"/>
              </a:spcBef>
              <a:spcAft>
                <a:spcPct val="0"/>
              </a:spcAft>
            </a:pPr>
            <a:endParaRPr sz="2000">
              <a:solidFill>
                <a:srgbClr val="000000"/>
              </a:solidFill>
              <a:latin typeface="Arial"/>
              <a:ea typeface="Arial"/>
            </a:endParaRPr>
          </a:p>
          <a:p>
            <a:pPr algn="l" defTabSz="457200">
              <a:lnSpc>
                <a:spcPct val="87000"/>
              </a:lnSpc>
              <a:spcBef>
                <a:spcPct val="0"/>
              </a:spcBef>
              <a:spcAft>
                <a:spcPct val="0"/>
              </a:spcAft>
            </a:pPr>
            <a:r>
              <a:rPr sz="1800" i="1">
                <a:solidFill>
                  <a:srgbClr val="000000"/>
                </a:solidFill>
                <a:latin typeface="Arial"/>
                <a:ea typeface="Arial"/>
              </a:rPr>
              <a:t>Note: The Select Board recently approved a 16% increase for Harvard Pilgrim, effective January 1.</a:t>
            </a: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87000"/>
              </a:lnSpc>
              <a:spcBef>
                <a:spcPct val="0"/>
              </a:spcBef>
              <a:spcAft>
                <a:spcPct val="0"/>
              </a:spcAft>
            </a:pPr>
            <a:endParaRPr sz="2800">
              <a:solidFill>
                <a:srgbClr val="000000"/>
              </a:solidFill>
              <a:latin typeface="Arial"/>
              <a:ea typeface="Arial"/>
            </a:endParaRPr>
          </a:p>
          <a:p>
            <a:pPr algn="l" defTabSz="457200">
              <a:lnSpc>
                <a:spcPct val="100000"/>
              </a:lnSpc>
              <a:spcBef>
                <a:spcPct val="0"/>
              </a:spcBef>
              <a:spcAft>
                <a:spcPts val="900"/>
              </a:spcAft>
            </a:pPr>
            <a:endParaRPr sz="2400">
              <a:solidFill>
                <a:srgbClr val="000000"/>
              </a:solidFill>
              <a:latin typeface="Arial"/>
              <a:ea typeface="Arial"/>
            </a:endParaRPr>
          </a:p>
          <a:p>
            <a:pPr algn="ctr"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183005"/>
            <a:ext cx="10372598"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145000"/>
              </a:lnSpc>
              <a:spcBef>
                <a:spcPct val="0"/>
              </a:spcBef>
              <a:spcAft>
                <a:spcPts val="900"/>
              </a:spcAft>
            </a:pPr>
            <a:r>
              <a:rPr sz="3200" b="1">
                <a:solidFill>
                  <a:srgbClr val="000000"/>
                </a:solidFill>
                <a:latin typeface="Arial"/>
                <a:ea typeface="Arial"/>
              </a:rPr>
              <a:t>Escalating Rates Beyond Prior Experience</a:t>
            </a:r>
          </a:p>
        </p:txBody>
      </p:sp>
      <p:sp>
        <p:nvSpPr>
          <p:cNvPr id="3" name="New shape"/>
          <p:cNvSpPr/>
          <p:nvPr/>
        </p:nvSpPr>
        <p:spPr>
          <a:xfrm>
            <a:off x="908177" y="1783842"/>
            <a:ext cx="10372598" cy="464413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87000"/>
              </a:lnSpc>
              <a:spcBef>
                <a:spcPct val="0"/>
              </a:spcBef>
              <a:spcAft>
                <a:spcPct val="0"/>
              </a:spcAft>
            </a:pPr>
            <a:r>
              <a:rPr sz="1800">
                <a:solidFill>
                  <a:srgbClr val="000000"/>
                </a:solidFill>
                <a:latin typeface="Arial"/>
                <a:ea typeface="Arial"/>
              </a:rPr>
              <a:t>Since July 1st, claims have been running approximately 20% higher than estimated. </a:t>
            </a:r>
          </a:p>
          <a:p>
            <a:pPr algn="l" defTabSz="457200">
              <a:lnSpc>
                <a:spcPct val="87000"/>
              </a:lnSpc>
              <a:spcBef>
                <a:spcPct val="0"/>
              </a:spcBef>
              <a:spcAft>
                <a:spcPct val="0"/>
              </a:spcAft>
            </a:pPr>
            <a:endParaRPr sz="1800">
              <a:solidFill>
                <a:srgbClr val="000000"/>
              </a:solidFill>
              <a:latin typeface="Arial"/>
              <a:ea typeface="Arial"/>
            </a:endParaRPr>
          </a:p>
          <a:p>
            <a:pPr algn="l" defTabSz="457200">
              <a:lnSpc>
                <a:spcPct val="87000"/>
              </a:lnSpc>
              <a:spcBef>
                <a:spcPct val="0"/>
              </a:spcBef>
              <a:spcAft>
                <a:spcPct val="0"/>
              </a:spcAft>
            </a:pPr>
            <a:r>
              <a:rPr sz="1800">
                <a:solidFill>
                  <a:srgbClr val="000000"/>
                </a:solidFill>
                <a:latin typeface="Arial"/>
                <a:ea typeface="Arial"/>
              </a:rPr>
              <a:t>After setting the FY2026 health rate, claims began running higher than expected in the final quarter of FY2025 and have continued to do so into the first quarter of FY2026. </a:t>
            </a:r>
          </a:p>
          <a:p>
            <a:pPr algn="l" defTabSz="457200">
              <a:lnSpc>
                <a:spcPct val="87000"/>
              </a:lnSpc>
              <a:spcBef>
                <a:spcPct val="0"/>
              </a:spcBef>
              <a:spcAft>
                <a:spcPct val="0"/>
              </a:spcAft>
            </a:pPr>
            <a:endParaRPr sz="1800">
              <a:solidFill>
                <a:srgbClr val="000000"/>
              </a:solidFill>
              <a:latin typeface="Arial"/>
              <a:ea typeface="Arial"/>
            </a:endParaRPr>
          </a:p>
          <a:p>
            <a:pPr algn="l" defTabSz="457200">
              <a:lnSpc>
                <a:spcPct val="87000"/>
              </a:lnSpc>
              <a:spcBef>
                <a:spcPct val="0"/>
              </a:spcBef>
              <a:spcAft>
                <a:spcPct val="0"/>
              </a:spcAft>
            </a:pPr>
            <a:r>
              <a:rPr sz="1800">
                <a:solidFill>
                  <a:srgbClr val="000000"/>
                </a:solidFill>
                <a:latin typeface="Arial"/>
                <a:ea typeface="Arial"/>
              </a:rPr>
              <a:t>Rising claims are depleting the Health Trust, funded by employee and employer contributions. With a $7.2M balance as of 6/30/25, continued trends could drop it below the $4M policy minimum by FY2027, resulting in a major rate increase and higher budget costs.</a:t>
            </a:r>
          </a:p>
          <a:p>
            <a:pPr algn="l" defTabSz="457200">
              <a:lnSpc>
                <a:spcPct val="87000"/>
              </a:lnSpc>
              <a:spcBef>
                <a:spcPct val="0"/>
              </a:spcBef>
              <a:spcAft>
                <a:spcPct val="0"/>
              </a:spcAft>
            </a:pPr>
            <a:endParaRPr sz="1800">
              <a:solidFill>
                <a:srgbClr val="000000"/>
              </a:solidFill>
              <a:latin typeface="Arial"/>
              <a:ea typeface="Arial"/>
            </a:endParaRPr>
          </a:p>
          <a:p>
            <a:pPr algn="l" defTabSz="457200">
              <a:lnSpc>
                <a:spcPct val="87000"/>
              </a:lnSpc>
              <a:spcBef>
                <a:spcPct val="0"/>
              </a:spcBef>
              <a:spcAft>
                <a:spcPct val="0"/>
              </a:spcAft>
            </a:pPr>
            <a:r>
              <a:rPr sz="1800">
                <a:solidFill>
                  <a:srgbClr val="000000"/>
                </a:solidFill>
                <a:latin typeface="Arial"/>
                <a:ea typeface="Arial"/>
              </a:rPr>
              <a:t>During the pandemic, rate increases were essentially nonexistent, allowing the Town to maintain a baseline 3 - 4% increase while building the trust fund.</a:t>
            </a:r>
          </a:p>
          <a:p>
            <a:pPr algn="l" defTabSz="457200">
              <a:lnSpc>
                <a:spcPct val="100000"/>
              </a:lnSpc>
              <a:spcBef>
                <a:spcPct val="0"/>
              </a:spcBef>
              <a:spcAft>
                <a:spcPct val="0"/>
              </a:spcAft>
            </a:pPr>
            <a:endParaRPr sz="1800">
              <a:solidFill>
                <a:srgbClr val="000000"/>
              </a:solidFill>
              <a:latin typeface="Arial"/>
              <a:ea typeface="Arial"/>
            </a:endParaRPr>
          </a:p>
          <a:p>
            <a:pPr algn="l" defTabSz="457200">
              <a:lnSpc>
                <a:spcPct val="100000"/>
              </a:lnSpc>
              <a:spcBef>
                <a:spcPct val="0"/>
              </a:spcBef>
              <a:spcAft>
                <a:spcPct val="0"/>
              </a:spcAft>
            </a:pPr>
            <a:r>
              <a:rPr sz="1800">
                <a:solidFill>
                  <a:srgbClr val="000000"/>
                </a:solidFill>
                <a:latin typeface="Arial"/>
                <a:ea typeface="Arial"/>
              </a:rPr>
              <a:t>As we emerged from the pandemic operational budget pressures and the need to pass an override required the Town to rely on the trust to keep rate increases within 4 - 6%.</a:t>
            </a:r>
          </a:p>
          <a:p>
            <a:pPr algn="l" defTabSz="457200">
              <a:lnSpc>
                <a:spcPct val="100000"/>
              </a:lnSpc>
              <a:spcBef>
                <a:spcPct val="0"/>
              </a:spcBef>
              <a:spcAft>
                <a:spcPct val="0"/>
              </a:spcAft>
            </a:pPr>
            <a:endParaRPr sz="1800">
              <a:solidFill>
                <a:srgbClr val="000000"/>
              </a:solidFill>
              <a:latin typeface="Arial"/>
              <a:ea typeface="Arial"/>
            </a:endParaRPr>
          </a:p>
          <a:p>
            <a:pPr algn="l" defTabSz="457200">
              <a:lnSpc>
                <a:spcPct val="100000"/>
              </a:lnSpc>
              <a:spcBef>
                <a:spcPct val="0"/>
              </a:spcBef>
              <a:spcAft>
                <a:spcPct val="0"/>
              </a:spcAft>
            </a:pPr>
            <a:r>
              <a:rPr sz="1800">
                <a:solidFill>
                  <a:srgbClr val="000000"/>
                </a:solidFill>
                <a:latin typeface="Arial"/>
                <a:ea typeface="Arial"/>
              </a:rPr>
              <a:t>The FY2027 budget includes a 9% increase in health insurance while awaiting additional claims data. </a:t>
            </a:r>
          </a:p>
          <a:p>
            <a:pPr algn="l" defTabSz="457200">
              <a:lnSpc>
                <a:spcPct val="100000"/>
              </a:lnSpc>
              <a:spcBef>
                <a:spcPct val="0"/>
              </a:spcBef>
              <a:spcAft>
                <a:spcPct val="0"/>
              </a:spcAft>
            </a:pPr>
            <a:endParaRPr sz="1800">
              <a:solidFill>
                <a:srgbClr val="000000"/>
              </a:solidFill>
              <a:latin typeface="Arial"/>
              <a:ea typeface="Arial"/>
            </a:endParaRPr>
          </a:p>
          <a:p>
            <a:pPr algn="l" defTabSz="457200">
              <a:lnSpc>
                <a:spcPct val="100000"/>
              </a:lnSpc>
              <a:spcBef>
                <a:spcPct val="0"/>
              </a:spcBef>
              <a:spcAft>
                <a:spcPct val="0"/>
              </a:spcAft>
            </a:pPr>
            <a:endParaRPr sz="18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87000"/>
              </a:lnSpc>
              <a:spcBef>
                <a:spcPct val="0"/>
              </a:spcBef>
              <a:spcAft>
                <a:spcPct val="0"/>
              </a:spcAft>
            </a:pPr>
            <a:endParaRPr sz="2800">
              <a:solidFill>
                <a:srgbClr val="000000"/>
              </a:solidFill>
              <a:latin typeface="Arial"/>
              <a:ea typeface="Arial"/>
            </a:endParaRPr>
          </a:p>
          <a:p>
            <a:pPr algn="l" defTabSz="457200">
              <a:lnSpc>
                <a:spcPct val="100000"/>
              </a:lnSpc>
              <a:spcBef>
                <a:spcPct val="0"/>
              </a:spcBef>
              <a:spcAft>
                <a:spcPts val="900"/>
              </a:spcAft>
            </a:pPr>
            <a:endParaRPr sz="2400">
              <a:solidFill>
                <a:srgbClr val="000000"/>
              </a:solidFill>
              <a:latin typeface="Arial"/>
              <a:ea typeface="Arial"/>
            </a:endParaRPr>
          </a:p>
          <a:p>
            <a:pPr algn="ctr"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297305"/>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87000"/>
              </a:lnSpc>
              <a:spcBef>
                <a:spcPct val="0"/>
              </a:spcBef>
              <a:spcAft>
                <a:spcPct val="0"/>
              </a:spcAft>
            </a:pPr>
            <a:r>
              <a:rPr sz="3200" b="1">
                <a:solidFill>
                  <a:srgbClr val="000000"/>
                </a:solidFill>
                <a:latin typeface="Arial"/>
                <a:ea typeface="Arial"/>
              </a:rPr>
              <a:t>Presentation Overview</a:t>
            </a:r>
          </a:p>
        </p:txBody>
      </p:sp>
      <p:sp>
        <p:nvSpPr>
          <p:cNvPr id="3" name="New shape"/>
          <p:cNvSpPr/>
          <p:nvPr/>
        </p:nvSpPr>
        <p:spPr>
          <a:xfrm>
            <a:off x="908177" y="2111121"/>
            <a:ext cx="10372598" cy="377926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457200" lvl="1" indent="-228600" algn="l" defTabSz="457200">
              <a:lnSpc>
                <a:spcPct val="100000"/>
              </a:lnSpc>
              <a:spcBef>
                <a:spcPct val="0"/>
              </a:spcBef>
              <a:spcAft>
                <a:spcPts val="900"/>
              </a:spcAft>
              <a:buChar char="•"/>
            </a:pPr>
            <a:r>
              <a:rPr sz="2400">
                <a:solidFill>
                  <a:srgbClr val="000000"/>
                </a:solidFill>
                <a:latin typeface="Arial"/>
                <a:ea typeface="Arial"/>
              </a:rPr>
              <a:t>Revenue Updates/Changes</a:t>
            </a:r>
          </a:p>
          <a:p>
            <a:pPr marL="457200" lvl="1" indent="-228600" algn="l" defTabSz="457200">
              <a:lnSpc>
                <a:spcPct val="100000"/>
              </a:lnSpc>
              <a:spcBef>
                <a:spcPct val="0"/>
              </a:spcBef>
              <a:spcAft>
                <a:spcPts val="900"/>
              </a:spcAft>
              <a:buChar char="•"/>
            </a:pPr>
            <a:r>
              <a:rPr sz="2400">
                <a:solidFill>
                  <a:srgbClr val="000000"/>
                </a:solidFill>
                <a:latin typeface="Arial"/>
                <a:ea typeface="Arial"/>
              </a:rPr>
              <a:t>FY2025 Free Cash Certification and Proposed Use</a:t>
            </a:r>
          </a:p>
          <a:p>
            <a:pPr marL="457200" lvl="1" indent="-228600" algn="l" defTabSz="457200">
              <a:lnSpc>
                <a:spcPct val="100000"/>
              </a:lnSpc>
              <a:spcBef>
                <a:spcPct val="0"/>
              </a:spcBef>
              <a:spcAft>
                <a:spcPts val="900"/>
              </a:spcAft>
              <a:buChar char="•"/>
            </a:pPr>
            <a:r>
              <a:rPr sz="2400">
                <a:solidFill>
                  <a:srgbClr val="000000"/>
                </a:solidFill>
                <a:latin typeface="Arial"/>
                <a:ea typeface="Arial"/>
              </a:rPr>
              <a:t>Areas of Focus FY2027 Budget</a:t>
            </a:r>
          </a:p>
          <a:p>
            <a:pPr marL="457200" lvl="1" indent="-228600" algn="l" defTabSz="457200">
              <a:lnSpc>
                <a:spcPct val="100000"/>
              </a:lnSpc>
              <a:spcBef>
                <a:spcPct val="0"/>
              </a:spcBef>
              <a:spcAft>
                <a:spcPts val="900"/>
              </a:spcAft>
              <a:buChar char="•"/>
            </a:pPr>
            <a:r>
              <a:rPr sz="2400">
                <a:solidFill>
                  <a:srgbClr val="000000"/>
                </a:solidFill>
                <a:latin typeface="Arial"/>
                <a:ea typeface="Arial"/>
              </a:rPr>
              <a:t>School Presentation</a:t>
            </a:r>
          </a:p>
          <a:p>
            <a:pPr marL="457200" lvl="1" indent="-228600" algn="l" defTabSz="457200">
              <a:lnSpc>
                <a:spcPct val="100000"/>
              </a:lnSpc>
              <a:spcBef>
                <a:spcPct val="0"/>
              </a:spcBef>
              <a:spcAft>
                <a:spcPts val="900"/>
              </a:spcAft>
              <a:buChar char="•"/>
            </a:pPr>
            <a:r>
              <a:rPr sz="2400">
                <a:solidFill>
                  <a:srgbClr val="000000"/>
                </a:solidFill>
                <a:latin typeface="Arial"/>
                <a:ea typeface="Arial"/>
              </a:rPr>
              <a:t>Revenue Budget Summary</a:t>
            </a:r>
          </a:p>
          <a:p>
            <a:pPr marL="457200" lvl="1" indent="-228600" algn="l" defTabSz="457200">
              <a:lnSpc>
                <a:spcPct val="100000"/>
              </a:lnSpc>
              <a:spcBef>
                <a:spcPct val="0"/>
              </a:spcBef>
              <a:spcAft>
                <a:spcPts val="900"/>
              </a:spcAft>
              <a:buChar char="•"/>
            </a:pPr>
            <a:r>
              <a:rPr sz="2400">
                <a:solidFill>
                  <a:srgbClr val="000000"/>
                </a:solidFill>
                <a:latin typeface="Arial"/>
                <a:ea typeface="Arial"/>
              </a:rPr>
              <a:t>Multi Year Forecast</a:t>
            </a:r>
          </a:p>
          <a:p>
            <a:pPr marL="457200" lvl="1" indent="-228600" algn="l" defTabSz="457200">
              <a:lnSpc>
                <a:spcPct val="100000"/>
              </a:lnSpc>
              <a:spcBef>
                <a:spcPct val="0"/>
              </a:spcBef>
              <a:spcAft>
                <a:spcPts val="900"/>
              </a:spcAft>
              <a:buChar char="•"/>
            </a:pPr>
            <a:r>
              <a:rPr sz="2400">
                <a:solidFill>
                  <a:srgbClr val="000000"/>
                </a:solidFill>
                <a:latin typeface="Arial"/>
                <a:ea typeface="Arial"/>
              </a:rPr>
              <a:t>Calendar</a:t>
            </a:r>
          </a:p>
          <a:p>
            <a:pPr algn="l" defTabSz="457200">
              <a:lnSpc>
                <a:spcPct val="100000"/>
              </a:lnSpc>
              <a:spcBef>
                <a:spcPct val="0"/>
              </a:spcBef>
              <a:spcAft>
                <a:spcPts val="900"/>
              </a:spcAft>
            </a:pPr>
            <a:endParaRPr sz="24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911096"/>
            <a:ext cx="10647172" cy="494690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87000"/>
              </a:lnSpc>
              <a:spcBef>
                <a:spcPct val="0"/>
              </a:spcBef>
              <a:spcAft>
                <a:spcPct val="0"/>
              </a:spcAft>
            </a:pPr>
            <a:r>
              <a:rPr sz="2000" b="1">
                <a:solidFill>
                  <a:srgbClr val="000000"/>
                </a:solidFill>
                <a:latin typeface="Arial"/>
                <a:ea typeface="Arial"/>
              </a:rPr>
              <a:t>Option 1: Bridge to GIC Using Health Trust and Free Cash</a:t>
            </a:r>
          </a:p>
          <a:p>
            <a:pPr algn="l" defTabSz="457200">
              <a:lnSpc>
                <a:spcPct val="100000"/>
              </a:lnSpc>
              <a:spcBef>
                <a:spcPct val="0"/>
              </a:spcBef>
              <a:spcAft>
                <a:spcPct val="0"/>
              </a:spcAft>
            </a:pPr>
            <a:r>
              <a:rPr sz="2000">
                <a:solidFill>
                  <a:srgbClr val="000000"/>
                </a:solidFill>
                <a:latin typeface="Arial"/>
                <a:ea typeface="Arial"/>
              </a:rPr>
              <a:t>Use money from Free Cash and Health Trust to help transition to the GIC on January 1, 2027. This gives the Town extra funds in the short term to manage rates in first 6 months of FY2027, while acknowledging that staying self-insured won’t be affordable in FY2028.</a:t>
            </a:r>
          </a:p>
          <a:p>
            <a:pPr algn="l" defTabSz="457200">
              <a:lnSpc>
                <a:spcPct val="100000"/>
              </a:lnSpc>
              <a:spcBef>
                <a:spcPct val="0"/>
              </a:spcBef>
              <a:spcAft>
                <a:spcPct val="0"/>
              </a:spcAft>
            </a:pPr>
            <a:endParaRPr sz="2000" b="1">
              <a:solidFill>
                <a:srgbClr val="000000"/>
              </a:solidFill>
              <a:latin typeface="Arial"/>
              <a:ea typeface="Arial"/>
            </a:endParaRPr>
          </a:p>
          <a:p>
            <a:pPr algn="l" defTabSz="457200">
              <a:lnSpc>
                <a:spcPct val="100000"/>
              </a:lnSpc>
              <a:spcBef>
                <a:spcPct val="0"/>
              </a:spcBef>
              <a:spcAft>
                <a:spcPct val="0"/>
              </a:spcAft>
            </a:pPr>
            <a:r>
              <a:rPr sz="2000" b="1">
                <a:solidFill>
                  <a:srgbClr val="000000"/>
                </a:solidFill>
                <a:latin typeface="Arial"/>
                <a:ea typeface="Arial"/>
              </a:rPr>
              <a:t>Option 2: Remain Self-Insured for FY2027 (and Possibly FY2028)</a:t>
            </a:r>
          </a:p>
          <a:p>
            <a:pPr algn="l" defTabSz="457200">
              <a:lnSpc>
                <a:spcPct val="100000"/>
              </a:lnSpc>
              <a:spcBef>
                <a:spcPct val="0"/>
              </a:spcBef>
              <a:spcAft>
                <a:spcPct val="0"/>
              </a:spcAft>
            </a:pPr>
            <a:r>
              <a:rPr sz="2000">
                <a:solidFill>
                  <a:srgbClr val="000000"/>
                </a:solidFill>
                <a:latin typeface="Arial"/>
                <a:ea typeface="Arial"/>
              </a:rPr>
              <a:t>Remain self-insured and utilize the Free Cash set-aside in FY2027 to cover a large health rate increase. However, current early data indicates that the Town cannot rely on trust funds in FY2027, resulting in a projected extraordinary rate increase that would break the current budget model in FY2028 and beyond.</a:t>
            </a:r>
          </a:p>
          <a:p>
            <a:pPr algn="l" defTabSz="457200">
              <a:lnSpc>
                <a:spcPct val="87000"/>
              </a:lnSpc>
              <a:spcBef>
                <a:spcPct val="0"/>
              </a:spcBef>
              <a:spcAft>
                <a:spcPct val="0"/>
              </a:spcAft>
            </a:pPr>
            <a:endParaRPr sz="2000">
              <a:solidFill>
                <a:srgbClr val="000000"/>
              </a:solidFill>
              <a:latin typeface="Arial"/>
              <a:ea typeface="Arial"/>
            </a:endParaRPr>
          </a:p>
          <a:p>
            <a:pPr algn="l" defTabSz="457200">
              <a:lnSpc>
                <a:spcPct val="100000"/>
              </a:lnSpc>
              <a:spcBef>
                <a:spcPct val="0"/>
              </a:spcBef>
              <a:spcAft>
                <a:spcPct val="0"/>
              </a:spcAft>
            </a:pPr>
            <a:r>
              <a:rPr sz="2000">
                <a:solidFill>
                  <a:srgbClr val="000000"/>
                </a:solidFill>
                <a:latin typeface="Arial"/>
                <a:ea typeface="Arial"/>
              </a:rPr>
              <a:t>If the Town chooses to join the GIC, we would need to enroll by July 2026 for coverage to take effect on January 1, 2027.  GIC rates for 2027 are expected to be published in February 2026.</a:t>
            </a:r>
          </a:p>
          <a:p>
            <a:pPr algn="l" defTabSz="457200">
              <a:lnSpc>
                <a:spcPct val="100000"/>
              </a:lnSpc>
              <a:spcBef>
                <a:spcPct val="0"/>
              </a:spcBef>
              <a:spcAft>
                <a:spcPct val="0"/>
              </a:spcAft>
            </a:pPr>
            <a:endParaRPr sz="1800">
              <a:solidFill>
                <a:srgbClr val="000000"/>
              </a:solidFill>
              <a:latin typeface="Arial"/>
              <a:ea typeface="Arial"/>
            </a:endParaRPr>
          </a:p>
          <a:p>
            <a:pPr algn="l" defTabSz="457200">
              <a:lnSpc>
                <a:spcPct val="100000"/>
              </a:lnSpc>
              <a:spcBef>
                <a:spcPct val="0"/>
              </a:spcBef>
              <a:spcAft>
                <a:spcPct val="0"/>
              </a:spcAft>
            </a:pPr>
            <a:endParaRPr sz="1800">
              <a:solidFill>
                <a:srgbClr val="000000"/>
              </a:solidFill>
              <a:latin typeface="Arial"/>
              <a:ea typeface="Arial"/>
            </a:endParaRPr>
          </a:p>
          <a:p>
            <a:pPr algn="l" defTabSz="457200">
              <a:lnSpc>
                <a:spcPct val="100000"/>
              </a:lnSpc>
              <a:spcBef>
                <a:spcPct val="0"/>
              </a:spcBef>
              <a:spcAft>
                <a:spcPct val="0"/>
              </a:spcAft>
            </a:pPr>
            <a:endParaRPr sz="1800">
              <a:solidFill>
                <a:srgbClr val="000000"/>
              </a:solidFill>
              <a:latin typeface="Arial"/>
              <a:ea typeface="Arial"/>
            </a:endParaRPr>
          </a:p>
          <a:p>
            <a:pPr algn="l" defTabSz="457200">
              <a:lnSpc>
                <a:spcPct val="100000"/>
              </a:lnSpc>
              <a:spcBef>
                <a:spcPct val="0"/>
              </a:spcBef>
              <a:spcAft>
                <a:spcPct val="0"/>
              </a:spcAft>
            </a:pPr>
            <a:endParaRPr sz="18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87000"/>
              </a:lnSpc>
              <a:spcBef>
                <a:spcPct val="0"/>
              </a:spcBef>
              <a:spcAft>
                <a:spcPct val="0"/>
              </a:spcAft>
            </a:pPr>
            <a:endParaRPr sz="2800">
              <a:solidFill>
                <a:srgbClr val="000000"/>
              </a:solidFill>
              <a:latin typeface="Arial"/>
              <a:ea typeface="Arial"/>
            </a:endParaRPr>
          </a:p>
          <a:p>
            <a:pPr algn="l" defTabSz="457200">
              <a:lnSpc>
                <a:spcPct val="100000"/>
              </a:lnSpc>
              <a:spcBef>
                <a:spcPct val="0"/>
              </a:spcBef>
              <a:spcAft>
                <a:spcPts val="900"/>
              </a:spcAft>
            </a:pPr>
            <a:endParaRPr sz="2400">
              <a:solidFill>
                <a:srgbClr val="000000"/>
              </a:solidFill>
              <a:latin typeface="Arial"/>
              <a:ea typeface="Arial"/>
            </a:endParaRPr>
          </a:p>
          <a:p>
            <a:pPr algn="ctr" defTabSz="457200">
              <a:lnSpc>
                <a:spcPct val="100000"/>
              </a:lnSpc>
              <a:spcBef>
                <a:spcPct val="0"/>
              </a:spcBef>
              <a:spcAft>
                <a:spcPct val="0"/>
              </a:spcAft>
            </a:pPr>
            <a:endParaRPr sz="1200">
              <a:solidFill>
                <a:srgbClr val="000000"/>
              </a:solidFill>
              <a:latin typeface="Arial"/>
              <a:ea typeface="Arial"/>
            </a:endParaRPr>
          </a:p>
        </p:txBody>
      </p:sp>
      <p:cxnSp>
        <p:nvCxnSpPr>
          <p:cNvPr id="3" name="New connector"/>
          <p:cNvCxnSpPr/>
          <p:nvPr/>
        </p:nvCxnSpPr>
        <p:spPr>
          <a:xfrm>
            <a:off x="3880231" y="5089398"/>
            <a:ext cx="3816858" cy="0"/>
          </a:xfrm>
          <a:prstGeom prst="line">
            <a:avLst/>
          </a:prstGeom>
          <a:solidFill>
            <a:srgbClr val="FFFFFF"/>
          </a:solidFill>
          <a:ln w="12700">
            <a:solidFill>
              <a:srgbClr val="444444"/>
            </a:solidFill>
            <a:miter/>
          </a:ln>
        </p:spPr>
        <p:style>
          <a:lnRef idx="1">
            <a:schemeClr val="accent1"/>
          </a:lnRef>
          <a:fillRef idx="0">
            <a:schemeClr val="accent1"/>
          </a:fillRef>
          <a:effectRef idx="0">
            <a:schemeClr val="accent1"/>
          </a:effectRef>
          <a:fontRef idx="minor">
            <a:schemeClr val="tx1"/>
          </a:fontRef>
        </p:style>
      </p:cxnSp>
      <p:sp>
        <p:nvSpPr>
          <p:cNvPr id="4" name="New shape"/>
          <p:cNvSpPr/>
          <p:nvPr/>
        </p:nvSpPr>
        <p:spPr>
          <a:xfrm>
            <a:off x="502920" y="1231519"/>
            <a:ext cx="10571353" cy="52324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200" b="1">
                <a:solidFill>
                  <a:srgbClr val="000000"/>
                </a:solidFill>
                <a:latin typeface="Arial"/>
                <a:ea typeface="Arial"/>
              </a:rPr>
              <a:t>Options as we continue to collect more health data...</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297305"/>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145000"/>
              </a:lnSpc>
              <a:spcBef>
                <a:spcPct val="0"/>
              </a:spcBef>
              <a:spcAft>
                <a:spcPts val="900"/>
              </a:spcAft>
            </a:pPr>
            <a:r>
              <a:rPr sz="3200" b="1">
                <a:solidFill>
                  <a:srgbClr val="000000"/>
                </a:solidFill>
                <a:latin typeface="Arial"/>
                <a:ea typeface="Arial"/>
              </a:rPr>
              <a:t>Shared Services - Facilities</a:t>
            </a:r>
          </a:p>
        </p:txBody>
      </p:sp>
      <p:sp>
        <p:nvSpPr>
          <p:cNvPr id="3" name="New shape"/>
          <p:cNvSpPr/>
          <p:nvPr/>
        </p:nvSpPr>
        <p:spPr>
          <a:xfrm>
            <a:off x="1005459" y="1990344"/>
            <a:ext cx="10372598" cy="432955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87000"/>
              </a:lnSpc>
              <a:spcBef>
                <a:spcPct val="0"/>
              </a:spcBef>
              <a:spcAft>
                <a:spcPct val="0"/>
              </a:spcAft>
            </a:pPr>
            <a:r>
              <a:rPr sz="2200">
                <a:solidFill>
                  <a:srgbClr val="000000"/>
                </a:solidFill>
                <a:latin typeface="Arial"/>
                <a:ea typeface="Arial"/>
              </a:rPr>
              <a:t>Proposed New Position - Deputy Facilities Manager </a:t>
            </a:r>
          </a:p>
          <a:p>
            <a:pPr algn="l" defTabSz="457200">
              <a:lnSpc>
                <a:spcPct val="87000"/>
              </a:lnSpc>
              <a:spcBef>
                <a:spcPct val="0"/>
              </a:spcBef>
              <a:spcAft>
                <a:spcPct val="0"/>
              </a:spcAft>
            </a:pPr>
            <a:endParaRPr sz="2200">
              <a:solidFill>
                <a:srgbClr val="000000"/>
              </a:solidFill>
              <a:latin typeface="Arial"/>
              <a:ea typeface="Arial"/>
            </a:endParaRPr>
          </a:p>
          <a:p>
            <a:pPr marL="457200" lvl="1" indent="-228600" algn="l" defTabSz="457200">
              <a:lnSpc>
                <a:spcPct val="87000"/>
              </a:lnSpc>
              <a:spcBef>
                <a:spcPct val="0"/>
              </a:spcBef>
              <a:spcAft>
                <a:spcPct val="0"/>
              </a:spcAft>
              <a:buChar char="•"/>
            </a:pPr>
            <a:r>
              <a:rPr sz="2200">
                <a:solidFill>
                  <a:srgbClr val="000000"/>
                </a:solidFill>
                <a:latin typeface="Arial"/>
                <a:ea typeface="Arial"/>
              </a:rPr>
              <a:t>Continued growth in square footage across Town owned properties</a:t>
            </a:r>
          </a:p>
          <a:p>
            <a:pPr algn="l" defTabSz="457200">
              <a:lnSpc>
                <a:spcPct val="100000"/>
              </a:lnSpc>
              <a:spcBef>
                <a:spcPct val="0"/>
              </a:spcBef>
              <a:spcAft>
                <a:spcPct val="0"/>
              </a:spcAft>
            </a:pPr>
            <a:endParaRPr sz="2200">
              <a:solidFill>
                <a:srgbClr val="000000"/>
              </a:solidFill>
              <a:latin typeface="Arial"/>
              <a:ea typeface="Arial"/>
            </a:endParaRPr>
          </a:p>
          <a:p>
            <a:pPr marL="457200" lvl="1" indent="-228600" algn="l" defTabSz="457200">
              <a:lnSpc>
                <a:spcPct val="100000"/>
              </a:lnSpc>
              <a:spcBef>
                <a:spcPct val="0"/>
              </a:spcBef>
              <a:spcAft>
                <a:spcPct val="0"/>
              </a:spcAft>
              <a:buChar char="•"/>
            </a:pPr>
            <a:r>
              <a:rPr sz="2200">
                <a:solidFill>
                  <a:srgbClr val="000000"/>
                </a:solidFill>
                <a:latin typeface="Arial"/>
                <a:ea typeface="Arial"/>
              </a:rPr>
              <a:t>Increasing complexity of Town and School buildings</a:t>
            </a:r>
          </a:p>
          <a:p>
            <a:pPr algn="l" defTabSz="457200">
              <a:lnSpc>
                <a:spcPct val="100000"/>
              </a:lnSpc>
              <a:spcBef>
                <a:spcPct val="0"/>
              </a:spcBef>
              <a:spcAft>
                <a:spcPct val="0"/>
              </a:spcAft>
            </a:pPr>
            <a:endParaRPr sz="2200">
              <a:solidFill>
                <a:srgbClr val="000000"/>
              </a:solidFill>
              <a:latin typeface="Arial"/>
              <a:ea typeface="Arial"/>
            </a:endParaRPr>
          </a:p>
          <a:p>
            <a:pPr marL="457200" lvl="1" indent="-228600" algn="l" defTabSz="457200">
              <a:lnSpc>
                <a:spcPct val="100000"/>
              </a:lnSpc>
              <a:spcBef>
                <a:spcPct val="0"/>
              </a:spcBef>
              <a:spcAft>
                <a:spcPct val="0"/>
              </a:spcAft>
              <a:buChar char="•"/>
            </a:pPr>
            <a:r>
              <a:rPr sz="2200">
                <a:solidFill>
                  <a:srgbClr val="000000"/>
                </a:solidFill>
                <a:latin typeface="Arial"/>
                <a:ea typeface="Arial"/>
              </a:rPr>
              <a:t>The role will support day-to-day operations, oversee building maintenance, and coordinate capital projects for both Town and Schools</a:t>
            </a:r>
          </a:p>
          <a:p>
            <a:pPr algn="l" defTabSz="457200">
              <a:lnSpc>
                <a:spcPct val="100000"/>
              </a:lnSpc>
              <a:spcBef>
                <a:spcPct val="0"/>
              </a:spcBef>
              <a:spcAft>
                <a:spcPct val="0"/>
              </a:spcAft>
            </a:pPr>
            <a:endParaRPr sz="2200">
              <a:solidFill>
                <a:srgbClr val="000000"/>
              </a:solidFill>
              <a:latin typeface="Arial"/>
              <a:ea typeface="Arial"/>
            </a:endParaRPr>
          </a:p>
          <a:p>
            <a:pPr marL="457200" lvl="1" indent="-228600" algn="l" defTabSz="457200">
              <a:lnSpc>
                <a:spcPct val="100000"/>
              </a:lnSpc>
              <a:spcBef>
                <a:spcPct val="0"/>
              </a:spcBef>
              <a:spcAft>
                <a:spcPct val="0"/>
              </a:spcAft>
              <a:buChar char="•"/>
            </a:pPr>
            <a:r>
              <a:rPr sz="2200">
                <a:solidFill>
                  <a:srgbClr val="000000"/>
                </a:solidFill>
                <a:latin typeface="Arial"/>
                <a:ea typeface="Arial"/>
              </a:rPr>
              <a:t>Opportunity to hire the Deputy Facilities Manager now due to the current Facilities Manager vacancy; funding for the Facilities Manager position will be requested at ATM. While the Deputy role carries a higher salary, it addresses critical operational needs.</a:t>
            </a: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87000"/>
              </a:lnSpc>
              <a:spcBef>
                <a:spcPct val="0"/>
              </a:spcBef>
              <a:spcAft>
                <a:spcPct val="0"/>
              </a:spcAft>
            </a:pPr>
            <a:endParaRPr sz="2200">
              <a:solidFill>
                <a:srgbClr val="000000"/>
              </a:solidFill>
              <a:latin typeface="Arial"/>
              <a:ea typeface="Arial"/>
            </a:endParaRPr>
          </a:p>
          <a:p>
            <a:pPr algn="l" defTabSz="457200">
              <a:lnSpc>
                <a:spcPct val="87000"/>
              </a:lnSpc>
              <a:spcBef>
                <a:spcPct val="0"/>
              </a:spcBef>
              <a:spcAft>
                <a:spcPct val="0"/>
              </a:spcAft>
            </a:pPr>
            <a:endParaRPr sz="2200">
              <a:solidFill>
                <a:srgbClr val="000000"/>
              </a:solidFill>
              <a:latin typeface="Arial"/>
              <a:ea typeface="Arial"/>
            </a:endParaRPr>
          </a:p>
          <a:p>
            <a:pPr algn="l" defTabSz="457200">
              <a:lnSpc>
                <a:spcPct val="87000"/>
              </a:lnSpc>
              <a:spcBef>
                <a:spcPct val="0"/>
              </a:spcBef>
              <a:spcAft>
                <a:spcPct val="0"/>
              </a:spcAft>
            </a:pPr>
            <a:endParaRPr sz="2800">
              <a:solidFill>
                <a:srgbClr val="000000"/>
              </a:solidFill>
              <a:latin typeface="Arial"/>
              <a:ea typeface="Arial"/>
            </a:endParaRPr>
          </a:p>
          <a:p>
            <a:pPr algn="l" defTabSz="457200">
              <a:lnSpc>
                <a:spcPct val="100000"/>
              </a:lnSpc>
              <a:spcBef>
                <a:spcPct val="0"/>
              </a:spcBef>
              <a:spcAft>
                <a:spcPts val="900"/>
              </a:spcAft>
            </a:pPr>
            <a:endParaRPr sz="24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297305"/>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145000"/>
              </a:lnSpc>
              <a:spcBef>
                <a:spcPct val="0"/>
              </a:spcBef>
              <a:spcAft>
                <a:spcPts val="900"/>
              </a:spcAft>
            </a:pPr>
            <a:r>
              <a:rPr sz="3200" b="1">
                <a:solidFill>
                  <a:srgbClr val="000000"/>
                </a:solidFill>
                <a:latin typeface="Arial"/>
                <a:ea typeface="Arial"/>
              </a:rPr>
              <a:t>Shared Services - Library Facilities Budget</a:t>
            </a:r>
          </a:p>
        </p:txBody>
      </p:sp>
      <p:sp>
        <p:nvSpPr>
          <p:cNvPr id="3" name="New shape"/>
          <p:cNvSpPr/>
          <p:nvPr/>
        </p:nvSpPr>
        <p:spPr>
          <a:xfrm>
            <a:off x="5415280" y="2382774"/>
            <a:ext cx="6437122" cy="419963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457200" lvl="1" indent="-228600" algn="l" defTabSz="457200">
              <a:lnSpc>
                <a:spcPct val="87000"/>
              </a:lnSpc>
              <a:spcBef>
                <a:spcPct val="0"/>
              </a:spcBef>
              <a:spcAft>
                <a:spcPct val="0"/>
              </a:spcAft>
              <a:buChar char="•"/>
            </a:pPr>
            <a:r>
              <a:rPr sz="2200">
                <a:solidFill>
                  <a:srgbClr val="000000"/>
                </a:solidFill>
                <a:latin typeface="Arial"/>
                <a:ea typeface="Arial"/>
              </a:rPr>
              <a:t>Library Facilities Budget is being moved from the Library budget to Facilities/Shared Services. </a:t>
            </a:r>
          </a:p>
          <a:p>
            <a:pPr algn="l" defTabSz="457200">
              <a:lnSpc>
                <a:spcPct val="87000"/>
              </a:lnSpc>
              <a:spcBef>
                <a:spcPct val="0"/>
              </a:spcBef>
              <a:spcAft>
                <a:spcPct val="0"/>
              </a:spcAft>
            </a:pPr>
            <a:endParaRPr sz="2200">
              <a:solidFill>
                <a:srgbClr val="000000"/>
              </a:solidFill>
              <a:latin typeface="Arial"/>
              <a:ea typeface="Arial"/>
            </a:endParaRPr>
          </a:p>
          <a:p>
            <a:pPr marL="457200" lvl="1" indent="-228600" algn="l" defTabSz="457200">
              <a:lnSpc>
                <a:spcPct val="87000"/>
              </a:lnSpc>
              <a:spcBef>
                <a:spcPct val="0"/>
              </a:spcBef>
              <a:spcAft>
                <a:spcPct val="0"/>
              </a:spcAft>
              <a:buChar char="•"/>
            </a:pPr>
            <a:r>
              <a:rPr sz="2200">
                <a:solidFill>
                  <a:srgbClr val="000000"/>
                </a:solidFill>
                <a:latin typeface="Arial"/>
                <a:ea typeface="Arial"/>
              </a:rPr>
              <a:t>This consolidates all town-owned buildings under Facilities, resulting in a significant increase in the Facilities overall budget.</a:t>
            </a:r>
          </a:p>
          <a:p>
            <a:pPr algn="l" defTabSz="457200">
              <a:lnSpc>
                <a:spcPct val="87000"/>
              </a:lnSpc>
              <a:spcBef>
                <a:spcPct val="0"/>
              </a:spcBef>
              <a:spcAft>
                <a:spcPct val="0"/>
              </a:spcAft>
            </a:pPr>
            <a:endParaRPr sz="2200">
              <a:solidFill>
                <a:srgbClr val="000000"/>
              </a:solidFill>
              <a:latin typeface="Arial"/>
              <a:ea typeface="Arial"/>
            </a:endParaRPr>
          </a:p>
          <a:p>
            <a:pPr marL="457200" lvl="1" indent="-228600" algn="l" defTabSz="457200">
              <a:lnSpc>
                <a:spcPct val="87000"/>
              </a:lnSpc>
              <a:spcBef>
                <a:spcPct val="0"/>
              </a:spcBef>
              <a:spcAft>
                <a:spcPct val="0"/>
              </a:spcAft>
              <a:buChar char="•"/>
            </a:pPr>
            <a:r>
              <a:rPr sz="2200">
                <a:solidFill>
                  <a:srgbClr val="000000"/>
                </a:solidFill>
                <a:latin typeface="Arial"/>
                <a:ea typeface="Arial"/>
              </a:rPr>
              <a:t>New Library Revolving Fund for rentals; Will offset loss of some operating revenue towards maintenance and repairs</a:t>
            </a:r>
          </a:p>
          <a:p>
            <a:pPr algn="l" defTabSz="457200">
              <a:lnSpc>
                <a:spcPct val="87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100000"/>
              </a:lnSpc>
              <a:spcBef>
                <a:spcPct val="0"/>
              </a:spcBef>
              <a:spcAft>
                <a:spcPct val="0"/>
              </a:spcAft>
            </a:pPr>
            <a:endParaRPr sz="2200">
              <a:solidFill>
                <a:srgbClr val="000000"/>
              </a:solidFill>
              <a:latin typeface="Arial"/>
              <a:ea typeface="Arial"/>
            </a:endParaRPr>
          </a:p>
          <a:p>
            <a:pPr algn="l" defTabSz="457200">
              <a:lnSpc>
                <a:spcPct val="87000"/>
              </a:lnSpc>
              <a:spcBef>
                <a:spcPct val="0"/>
              </a:spcBef>
              <a:spcAft>
                <a:spcPct val="0"/>
              </a:spcAft>
            </a:pPr>
            <a:endParaRPr sz="2800">
              <a:solidFill>
                <a:srgbClr val="000000"/>
              </a:solidFill>
              <a:latin typeface="Arial"/>
              <a:ea typeface="Arial"/>
            </a:endParaRPr>
          </a:p>
          <a:p>
            <a:pPr algn="l" defTabSz="457200">
              <a:lnSpc>
                <a:spcPct val="100000"/>
              </a:lnSpc>
              <a:spcBef>
                <a:spcPct val="0"/>
              </a:spcBef>
              <a:spcAft>
                <a:spcPts val="900"/>
              </a:spcAft>
            </a:pPr>
            <a:endParaRPr sz="2400">
              <a:solidFill>
                <a:srgbClr val="000000"/>
              </a:solidFill>
              <a:latin typeface="Arial"/>
              <a:ea typeface="Arial"/>
            </a:endParaRPr>
          </a:p>
          <a:p>
            <a:pPr algn="ctr" defTabSz="457200">
              <a:lnSpc>
                <a:spcPct val="100000"/>
              </a:lnSpc>
              <a:spcBef>
                <a:spcPct val="0"/>
              </a:spcBef>
              <a:spcAft>
                <a:spcPct val="0"/>
              </a:spcAft>
            </a:pPr>
            <a:endParaRPr sz="1200">
              <a:solidFill>
                <a:srgbClr val="000000"/>
              </a:solidFill>
              <a:latin typeface="Arial"/>
              <a:ea typeface="Arial"/>
            </a:endParaRPr>
          </a:p>
        </p:txBody>
      </p:sp>
      <p:sp>
        <p:nvSpPr>
          <p:cNvPr id="4" name="New shape"/>
          <p:cNvSpPr/>
          <p:nvPr/>
        </p:nvSpPr>
        <p:spPr>
          <a:xfrm>
            <a:off x="375285" y="1990344"/>
            <a:ext cx="5250053" cy="405955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375285" y="1990344"/>
            <a:ext cx="5250053" cy="4059555"/>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067308" y="1369568"/>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87000"/>
              </a:lnSpc>
              <a:spcBef>
                <a:spcPct val="0"/>
              </a:spcBef>
              <a:spcAft>
                <a:spcPct val="0"/>
              </a:spcAft>
            </a:pPr>
            <a:r>
              <a:rPr sz="3200" b="1">
                <a:solidFill>
                  <a:srgbClr val="000000"/>
                </a:solidFill>
                <a:latin typeface="Arial"/>
                <a:ea typeface="Arial"/>
              </a:rPr>
              <a:t>Chenery Roof Funding Plan </a:t>
            </a:r>
          </a:p>
        </p:txBody>
      </p:sp>
      <p:graphicFrame>
        <p:nvGraphicFramePr>
          <p:cNvPr id="3" name="New Table"/>
          <p:cNvGraphicFramePr>
            <a:graphicFrameLocks noGrp="1"/>
          </p:cNvGraphicFramePr>
          <p:nvPr/>
        </p:nvGraphicFramePr>
        <p:xfrm>
          <a:off x="2928239" y="2257425"/>
          <a:ext cx="5781675" cy="2343150"/>
        </p:xfrm>
        <a:graphic>
          <a:graphicData uri="http://schemas.openxmlformats.org/drawingml/2006/table">
            <a:tbl>
              <a:tblPr>
                <a:tableStyleId>{5C22544A-7EE6-4342-B048-85BDC9FD1C3A}</a:tableStyleId>
              </a:tblPr>
              <a:tblGrid>
                <a:gridCol w="2895600">
                  <a:extLst>
                    <a:ext uri="{9D8B030D-6E8A-4147-A177-3AD203B41FA5}">
                      <a16:colId xmlns:a16="http://schemas.microsoft.com/office/drawing/2014/main" val="20000"/>
                    </a:ext>
                  </a:extLst>
                </a:gridCol>
                <a:gridCol w="2886075">
                  <a:extLst>
                    <a:ext uri="{9D8B030D-6E8A-4147-A177-3AD203B41FA5}">
                      <a16:colId xmlns:a16="http://schemas.microsoft.com/office/drawing/2014/main" val="20001"/>
                    </a:ext>
                  </a:extLst>
                </a:gridCol>
              </a:tblGrid>
              <a:tr h="342900">
                <a:tc>
                  <a:txBody>
                    <a:bodyPr/>
                    <a:lstStyle/>
                    <a:p>
                      <a:pPr algn="ctr">
                        <a:lnSpc>
                          <a:spcPct val="83000"/>
                        </a:lnSpc>
                      </a:pPr>
                      <a:r>
                        <a:rPr sz="1600" b="1">
                          <a:solidFill>
                            <a:srgbClr val="FFFFFF"/>
                          </a:solidFill>
                          <a:latin typeface="Arial"/>
                          <a:ea typeface="Arial"/>
                        </a:rPr>
                        <a:t>Fund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270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Chenery Project</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2700" cmpd="sng">
                      <a:solidFill>
                        <a:srgbClr val="000000"/>
                      </a:solidFill>
                      <a:prstDash val="solid"/>
                    </a:lnB>
                    <a:solidFill>
                      <a:srgbClr val="7F160E"/>
                    </a:solidFill>
                  </a:tcPr>
                </a:tc>
                <a:extLst>
                  <a:ext uri="{0D108BD9-81ED-4DB2-BD59-A6C34878D82A}">
                    <a16:rowId xmlns:a16="http://schemas.microsoft.com/office/drawing/2014/main" val="10000"/>
                  </a:ext>
                </a:extLst>
              </a:tr>
              <a:tr h="371475">
                <a:tc>
                  <a:txBody>
                    <a:bodyPr/>
                    <a:lstStyle/>
                    <a:p>
                      <a:pPr algn="l">
                        <a:lnSpc>
                          <a:spcPct val="83000"/>
                        </a:lnSpc>
                      </a:pPr>
                      <a:r>
                        <a:rPr sz="1600">
                          <a:solidFill>
                            <a:srgbClr val="000000"/>
                          </a:solidFill>
                          <a:latin typeface="Arial"/>
                          <a:ea typeface="Arial"/>
                        </a:rPr>
                        <a:t>FY2025 Free Cash</a:t>
                      </a:r>
                    </a:p>
                  </a:txBody>
                  <a:tcPr marL="27432" marR="27432" marT="0" marB="18288" anchor="b">
                    <a:lnL w="0"/>
                    <a:lnR w="0"/>
                    <a:lnT w="12700" cmpd="sng">
                      <a:solidFill>
                        <a:srgbClr val="000000"/>
                      </a:solidFill>
                      <a:prstDash val="solid"/>
                    </a:lnT>
                    <a:lnB w="0"/>
                    <a:noFill/>
                  </a:tcPr>
                </a:tc>
                <a:tc>
                  <a:txBody>
                    <a:bodyPr/>
                    <a:lstStyle/>
                    <a:p>
                      <a:pPr algn="r">
                        <a:lnSpc>
                          <a:spcPct val="83000"/>
                        </a:lnSpc>
                        <a:tabLst>
                          <a:tab pos="1873377" algn="l"/>
                          <a:tab pos="2843149" algn="l"/>
                        </a:tabLst>
                      </a:pPr>
                      <a:r>
                        <a:rPr sz="1600">
                          <a:solidFill>
                            <a:srgbClr val="000000"/>
                          </a:solidFill>
                          <a:latin typeface="Arial"/>
                          <a:ea typeface="Arial"/>
                        </a:rPr>
                        <a:t>$	1,350,000	</a:t>
                      </a: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409575">
                <a:tc>
                  <a:txBody>
                    <a:bodyPr/>
                    <a:lstStyle/>
                    <a:p>
                      <a:pPr algn="l">
                        <a:lnSpc>
                          <a:spcPct val="83000"/>
                        </a:lnSpc>
                      </a:pPr>
                      <a:r>
                        <a:rPr sz="1600">
                          <a:solidFill>
                            <a:srgbClr val="000000"/>
                          </a:solidFill>
                          <a:latin typeface="Arial"/>
                          <a:ea typeface="Arial"/>
                        </a:rPr>
                        <a:t>MSBA Funding*</a:t>
                      </a:r>
                    </a:p>
                  </a:txBody>
                  <a:tcPr marL="27432" marR="27432" marT="0" marB="18288" anchor="b">
                    <a:lnL w="0"/>
                    <a:lnR w="0"/>
                    <a:lnT w="0"/>
                    <a:lnB w="0"/>
                    <a:noFill/>
                  </a:tcPr>
                </a:tc>
                <a:tc>
                  <a:txBody>
                    <a:bodyPr/>
                    <a:lstStyle/>
                    <a:p>
                      <a:pPr algn="r">
                        <a:lnSpc>
                          <a:spcPct val="83000"/>
                        </a:lnSpc>
                        <a:tabLst>
                          <a:tab pos="1873377" algn="l"/>
                          <a:tab pos="2843149" algn="l"/>
                        </a:tabLst>
                      </a:pPr>
                      <a:r>
                        <a:rPr sz="1600">
                          <a:solidFill>
                            <a:srgbClr val="000000"/>
                          </a:solidFill>
                          <a:latin typeface="Arial"/>
                          <a:ea typeface="Arial"/>
                        </a:rPr>
                        <a:t>$	1,100,000	</a:t>
                      </a:r>
                    </a:p>
                  </a:txBody>
                  <a:tcPr marL="0" marR="9144" marT="0" marB="18288" anchor="b">
                    <a:lnL w="0"/>
                    <a:lnR w="0"/>
                    <a:lnT w="0"/>
                    <a:lnB w="0"/>
                    <a:noFill/>
                  </a:tcPr>
                </a:tc>
                <a:extLst>
                  <a:ext uri="{0D108BD9-81ED-4DB2-BD59-A6C34878D82A}">
                    <a16:rowId xmlns:a16="http://schemas.microsoft.com/office/drawing/2014/main" val="10002"/>
                  </a:ext>
                </a:extLst>
              </a:tr>
              <a:tr h="409575">
                <a:tc>
                  <a:txBody>
                    <a:bodyPr/>
                    <a:lstStyle/>
                    <a:p>
                      <a:pPr algn="l">
                        <a:lnSpc>
                          <a:spcPct val="83000"/>
                        </a:lnSpc>
                      </a:pPr>
                      <a:r>
                        <a:rPr sz="1600">
                          <a:solidFill>
                            <a:srgbClr val="000000"/>
                          </a:solidFill>
                          <a:latin typeface="Arial"/>
                          <a:ea typeface="Arial"/>
                        </a:rPr>
                        <a:t>Kendall Fund</a:t>
                      </a:r>
                    </a:p>
                  </a:txBody>
                  <a:tcPr marL="27432" marR="27432" marT="0" marB="18288" anchor="b">
                    <a:lnL w="0"/>
                    <a:lnR w="0"/>
                    <a:lnT w="0"/>
                    <a:lnB w="0"/>
                    <a:noFill/>
                  </a:tcPr>
                </a:tc>
                <a:tc>
                  <a:txBody>
                    <a:bodyPr/>
                    <a:lstStyle/>
                    <a:p>
                      <a:pPr algn="r">
                        <a:lnSpc>
                          <a:spcPct val="83000"/>
                        </a:lnSpc>
                        <a:tabLst>
                          <a:tab pos="2042668" algn="l"/>
                          <a:tab pos="2843149" algn="l"/>
                        </a:tabLst>
                      </a:pPr>
                      <a:r>
                        <a:rPr sz="1600">
                          <a:solidFill>
                            <a:srgbClr val="000000"/>
                          </a:solidFill>
                          <a:latin typeface="Arial"/>
                          <a:ea typeface="Arial"/>
                        </a:rPr>
                        <a:t>$	500,000	</a:t>
                      </a:r>
                    </a:p>
                  </a:txBody>
                  <a:tcPr marL="0" marR="9144" marT="0" marB="18288" anchor="b">
                    <a:lnL w="0"/>
                    <a:lnR w="0"/>
                    <a:lnT w="0"/>
                    <a:lnB w="0"/>
                    <a:noFill/>
                  </a:tcPr>
                </a:tc>
                <a:extLst>
                  <a:ext uri="{0D108BD9-81ED-4DB2-BD59-A6C34878D82A}">
                    <a16:rowId xmlns:a16="http://schemas.microsoft.com/office/drawing/2014/main" val="10003"/>
                  </a:ext>
                </a:extLst>
              </a:tr>
              <a:tr h="438150">
                <a:tc>
                  <a:txBody>
                    <a:bodyPr/>
                    <a:lstStyle/>
                    <a:p>
                      <a:pPr algn="l">
                        <a:lnSpc>
                          <a:spcPct val="83000"/>
                        </a:lnSpc>
                      </a:pPr>
                      <a:r>
                        <a:rPr sz="1600">
                          <a:solidFill>
                            <a:srgbClr val="000000"/>
                          </a:solidFill>
                          <a:latin typeface="Arial"/>
                          <a:ea typeface="Arial"/>
                        </a:rPr>
                        <a:t>General Stabilization</a:t>
                      </a:r>
                    </a:p>
                  </a:txBody>
                  <a:tcPr marL="27432" marR="27432" marT="0" marB="18288" anchor="b">
                    <a:lnL w="0"/>
                    <a:lnR w="0"/>
                    <a:lnT w="0"/>
                    <a:lnB w="0"/>
                    <a:noFill/>
                  </a:tcPr>
                </a:tc>
                <a:tc>
                  <a:txBody>
                    <a:bodyPr/>
                    <a:lstStyle/>
                    <a:p>
                      <a:pPr algn="r">
                        <a:lnSpc>
                          <a:spcPct val="83000"/>
                        </a:lnSpc>
                        <a:tabLst>
                          <a:tab pos="1873377" algn="l"/>
                          <a:tab pos="2843149" algn="l"/>
                        </a:tabLst>
                      </a:pPr>
                      <a:r>
                        <a:rPr sz="1600">
                          <a:solidFill>
                            <a:srgbClr val="000000"/>
                          </a:solidFill>
                          <a:latin typeface="Arial"/>
                          <a:ea typeface="Arial"/>
                        </a:rPr>
                        <a:t>$	1,250,000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4"/>
                  </a:ext>
                </a:extLst>
              </a:tr>
              <a:tr h="371475">
                <a:tc>
                  <a:txBody>
                    <a:bodyPr/>
                    <a:lstStyle/>
                    <a:p>
                      <a:pPr algn="l">
                        <a:lnSpc>
                          <a:spcPct val="83000"/>
                        </a:lnSpc>
                      </a:pPr>
                      <a:r>
                        <a:rPr sz="1600" b="1">
                          <a:solidFill>
                            <a:srgbClr val="000000"/>
                          </a:solidFill>
                          <a:latin typeface="Arial"/>
                          <a:ea typeface="Arial"/>
                        </a:rPr>
                        <a:t>TOTAL</a:t>
                      </a:r>
                    </a:p>
                  </a:txBody>
                  <a:tcPr marL="27432" marR="27432" marT="0" marB="18288" anchor="b">
                    <a:lnL w="0"/>
                    <a:lnR w="0"/>
                    <a:lnT w="0"/>
                    <a:lnB w="0"/>
                    <a:noFill/>
                  </a:tcPr>
                </a:tc>
                <a:tc>
                  <a:txBody>
                    <a:bodyPr/>
                    <a:lstStyle/>
                    <a:p>
                      <a:pPr algn="r">
                        <a:lnSpc>
                          <a:spcPct val="83000"/>
                        </a:lnSpc>
                        <a:tabLst>
                          <a:tab pos="1873377" algn="l"/>
                          <a:tab pos="2843149" algn="l"/>
                        </a:tabLst>
                      </a:pPr>
                      <a:r>
                        <a:rPr sz="1600" b="1">
                          <a:solidFill>
                            <a:srgbClr val="000000"/>
                          </a:solidFill>
                          <a:latin typeface="Arial"/>
                          <a:ea typeface="Arial"/>
                        </a:rPr>
                        <a:t>$	4,200,000	</a:t>
                      </a: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5"/>
                  </a:ext>
                </a:extLst>
              </a:tr>
            </a:tbl>
          </a:graphicData>
        </a:graphic>
      </p:graphicFrame>
      <p:sp>
        <p:nvSpPr>
          <p:cNvPr id="4" name="New shape"/>
          <p:cNvSpPr/>
          <p:nvPr/>
        </p:nvSpPr>
        <p:spPr>
          <a:xfrm>
            <a:off x="1179576" y="4910582"/>
            <a:ext cx="9279128" cy="96786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600">
                <a:solidFill>
                  <a:srgbClr val="000000"/>
                </a:solidFill>
                <a:latin typeface="Arial"/>
                <a:ea typeface="Arial"/>
              </a:rPr>
              <a:t>*Note: We have been approved for MSBA funding for the Chenery Roof project, which could result in a 33% reimbursement. Upfront cost would come from the Capital Stabilization Fund, to meet the terms of the grant.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11708" y="949960"/>
            <a:ext cx="10376916"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87000"/>
              </a:lnSpc>
              <a:spcBef>
                <a:spcPct val="0"/>
              </a:spcBef>
              <a:spcAft>
                <a:spcPct val="0"/>
              </a:spcAft>
            </a:pPr>
            <a:r>
              <a:rPr sz="3200" b="1">
                <a:solidFill>
                  <a:srgbClr val="000000"/>
                </a:solidFill>
                <a:highlight>
                  <a:srgbClr val="FFFFFF"/>
                </a:highlight>
                <a:latin typeface="Arial"/>
                <a:ea typeface="Arial"/>
              </a:rPr>
              <a:t>FY2027 Summary Revenue-Expenses</a:t>
            </a:r>
          </a:p>
        </p:txBody>
      </p:sp>
      <p:graphicFrame>
        <p:nvGraphicFramePr>
          <p:cNvPr id="3" name="New Table"/>
          <p:cNvGraphicFramePr>
            <a:graphicFrameLocks noGrp="1"/>
          </p:cNvGraphicFramePr>
          <p:nvPr/>
        </p:nvGraphicFramePr>
        <p:xfrm>
          <a:off x="527304" y="1515999"/>
          <a:ext cx="6667500" cy="5200650"/>
        </p:xfrm>
        <a:graphic>
          <a:graphicData uri="http://schemas.openxmlformats.org/drawingml/2006/table">
            <a:tbl>
              <a:tblPr>
                <a:tableStyleId>{5C22544A-7EE6-4342-B048-85BDC9FD1C3A}</a:tableStyleId>
              </a:tblPr>
              <a:tblGrid>
                <a:gridCol w="1809750">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1266825">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81100">
                  <a:extLst>
                    <a:ext uri="{9D8B030D-6E8A-4147-A177-3AD203B41FA5}">
                      <a16:colId xmlns:a16="http://schemas.microsoft.com/office/drawing/2014/main" val="20004"/>
                    </a:ext>
                  </a:extLst>
                </a:gridCol>
              </a:tblGrid>
              <a:tr h="409575">
                <a:tc>
                  <a:txBody>
                    <a:bodyPr/>
                    <a:lstStyle/>
                    <a:p>
                      <a:endParaRPr sz="100"/>
                    </a:p>
                  </a:txBody>
                  <a:tcPr marL="0" marR="0"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FY2026 Appropriated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FY2027 Projected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Change</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a:t>
                      </a:r>
                    </a:p>
                  </a:txBody>
                  <a:tcPr marL="27432" marR="27432"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7F160E"/>
                    </a:solidFill>
                  </a:tcPr>
                </a:tc>
                <a:extLst>
                  <a:ext uri="{0D108BD9-81ED-4DB2-BD59-A6C34878D82A}">
                    <a16:rowId xmlns:a16="http://schemas.microsoft.com/office/drawing/2014/main" val="10000"/>
                  </a:ext>
                </a:extLst>
              </a:tr>
              <a:tr h="228600">
                <a:tc>
                  <a:txBody>
                    <a:bodyPr/>
                    <a:lstStyle/>
                    <a:p>
                      <a:pPr algn="l">
                        <a:lnSpc>
                          <a:spcPct val="83000"/>
                        </a:lnSpc>
                      </a:pPr>
                      <a:r>
                        <a:rPr sz="1400" b="1">
                          <a:solidFill>
                            <a:srgbClr val="000000"/>
                          </a:solidFill>
                          <a:latin typeface="Arial"/>
                          <a:ea typeface="Arial"/>
                        </a:rPr>
                        <a:t>Revenue</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pPr>
                      <a:endParaRPr sz="100">
                        <a:solidFill>
                          <a:srgbClr val="000000"/>
                        </a:solidFill>
                        <a:latin typeface="Arial"/>
                        <a:ea typeface="Arial"/>
                      </a:endParaRP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pPr>
                      <a:endParaRPr sz="100">
                        <a:solidFill>
                          <a:srgbClr val="000000"/>
                        </a:solidFill>
                        <a:latin typeface="Arial"/>
                        <a:ea typeface="Arial"/>
                      </a:endParaRP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pPr>
                      <a:endParaRPr sz="100">
                        <a:solidFill>
                          <a:srgbClr val="000000"/>
                        </a:solidFill>
                        <a:latin typeface="Arial"/>
                        <a:ea typeface="Arial"/>
                      </a:endParaRP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pPr>
                      <a:endParaRPr sz="100">
                        <a:solidFill>
                          <a:srgbClr val="000000"/>
                        </a:solidFill>
                        <a:latin typeface="Arial"/>
                        <a:ea typeface="Arial"/>
                      </a:endParaRPr>
                    </a:p>
                  </a:txBody>
                  <a:tcPr marL="0" marR="9144"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1"/>
                  </a:ext>
                </a:extLst>
              </a:tr>
              <a:tr h="200025">
                <a:tc>
                  <a:txBody>
                    <a:bodyPr/>
                    <a:lstStyle/>
                    <a:p>
                      <a:pPr algn="l">
                        <a:lnSpc>
                          <a:spcPct val="83000"/>
                        </a:lnSpc>
                      </a:pPr>
                      <a:r>
                        <a:rPr sz="1400">
                          <a:solidFill>
                            <a:srgbClr val="000000"/>
                          </a:solidFill>
                          <a:latin typeface="Arial"/>
                          <a:ea typeface="Arial"/>
                        </a:rPr>
                        <a:t>Tax Levy</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80543" algn="l"/>
                          <a:tab pos="1185799" algn="l"/>
                        </a:tabLst>
                      </a:pPr>
                      <a:r>
                        <a:rPr sz="1200">
                          <a:solidFill>
                            <a:srgbClr val="000000"/>
                          </a:solidFill>
                          <a:latin typeface="Arial"/>
                          <a:ea typeface="Arial"/>
                        </a:rPr>
                        <a:t>$	122,311,837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18643" algn="l"/>
                          <a:tab pos="1223899" algn="l"/>
                        </a:tabLst>
                      </a:pPr>
                      <a:r>
                        <a:rPr sz="1200">
                          <a:solidFill>
                            <a:srgbClr val="000000"/>
                          </a:solidFill>
                          <a:highlight>
                            <a:srgbClr val="FFFF00"/>
                          </a:highlight>
                          <a:latin typeface="Arial"/>
                          <a:ea typeface="Arial"/>
                        </a:rPr>
                        <a:t>$	126,269,632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2336" algn="l"/>
                          <a:tab pos="1138174" algn="l"/>
                        </a:tabLst>
                      </a:pPr>
                      <a:r>
                        <a:rPr sz="1200">
                          <a:solidFill>
                            <a:srgbClr val="000000"/>
                          </a:solidFill>
                          <a:latin typeface="Arial"/>
                          <a:ea typeface="Arial"/>
                        </a:rPr>
                        <a:t>$	3,957,795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3.2%</a:t>
                      </a:r>
                    </a:p>
                  </a:txBody>
                  <a:tcPr marL="27432" marR="9144"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2"/>
                  </a:ext>
                </a:extLst>
              </a:tr>
              <a:tr h="200025">
                <a:tc>
                  <a:txBody>
                    <a:bodyPr/>
                    <a:lstStyle/>
                    <a:p>
                      <a:pPr algn="l">
                        <a:lnSpc>
                          <a:spcPct val="83000"/>
                        </a:lnSpc>
                      </a:pPr>
                      <a:r>
                        <a:rPr sz="1400">
                          <a:solidFill>
                            <a:srgbClr val="000000"/>
                          </a:solidFill>
                          <a:latin typeface="Arial"/>
                          <a:ea typeface="Arial"/>
                        </a:rPr>
                        <a:t>Local Receipts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49961" algn="l"/>
                          <a:tab pos="1185799" algn="l"/>
                        </a:tabLst>
                      </a:pPr>
                      <a:r>
                        <a:rPr sz="1200">
                          <a:solidFill>
                            <a:srgbClr val="000000"/>
                          </a:solidFill>
                          <a:latin typeface="Arial"/>
                          <a:ea typeface="Arial"/>
                        </a:rPr>
                        <a:t>$	7,840,363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88061" algn="l"/>
                          <a:tab pos="1223899" algn="l"/>
                        </a:tabLst>
                      </a:pPr>
                      <a:r>
                        <a:rPr sz="1200">
                          <a:solidFill>
                            <a:srgbClr val="000000"/>
                          </a:solidFill>
                          <a:latin typeface="Arial"/>
                          <a:ea typeface="Arial"/>
                        </a:rPr>
                        <a:t>$	8,146,137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29336" algn="l"/>
                          <a:tab pos="1138174" algn="l"/>
                        </a:tabLst>
                      </a:pPr>
                      <a:r>
                        <a:rPr sz="1200">
                          <a:solidFill>
                            <a:srgbClr val="000000"/>
                          </a:solidFill>
                          <a:latin typeface="Arial"/>
                          <a:ea typeface="Arial"/>
                        </a:rPr>
                        <a:t>$	305,774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3.9%</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3"/>
                  </a:ext>
                </a:extLst>
              </a:tr>
              <a:tr h="200025">
                <a:tc>
                  <a:txBody>
                    <a:bodyPr/>
                    <a:lstStyle/>
                    <a:p>
                      <a:pPr algn="l">
                        <a:lnSpc>
                          <a:spcPct val="83000"/>
                        </a:lnSpc>
                      </a:pPr>
                      <a:r>
                        <a:rPr sz="1400">
                          <a:solidFill>
                            <a:srgbClr val="000000"/>
                          </a:solidFill>
                          <a:latin typeface="Arial"/>
                          <a:ea typeface="Arial"/>
                        </a:rPr>
                        <a:t>State Aid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5252" algn="l"/>
                          <a:tab pos="1185799" algn="l"/>
                        </a:tabLst>
                      </a:pPr>
                      <a:r>
                        <a:rPr sz="1200">
                          <a:solidFill>
                            <a:srgbClr val="000000"/>
                          </a:solidFill>
                          <a:latin typeface="Arial"/>
                          <a:ea typeface="Arial"/>
                        </a:rPr>
                        <a:t>$	15,467,048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3352" algn="l"/>
                          <a:tab pos="1223899" algn="l"/>
                        </a:tabLst>
                      </a:pPr>
                      <a:r>
                        <a:rPr sz="1200">
                          <a:solidFill>
                            <a:srgbClr val="000000"/>
                          </a:solidFill>
                          <a:latin typeface="Arial"/>
                          <a:ea typeface="Arial"/>
                        </a:rPr>
                        <a:t>$	16,467,377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2336" algn="l"/>
                          <a:tab pos="1138174" algn="l"/>
                        </a:tabLst>
                      </a:pPr>
                      <a:r>
                        <a:rPr sz="1200">
                          <a:solidFill>
                            <a:srgbClr val="000000"/>
                          </a:solidFill>
                          <a:latin typeface="Arial"/>
                          <a:ea typeface="Arial"/>
                        </a:rPr>
                        <a:t>$	1,000,329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6.5%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4"/>
                  </a:ext>
                </a:extLst>
              </a:tr>
              <a:tr h="200025">
                <a:tc>
                  <a:txBody>
                    <a:bodyPr/>
                    <a:lstStyle/>
                    <a:p>
                      <a:pPr algn="l">
                        <a:lnSpc>
                          <a:spcPct val="83000"/>
                        </a:lnSpc>
                      </a:pPr>
                      <a:r>
                        <a:rPr sz="1400">
                          <a:solidFill>
                            <a:srgbClr val="000000"/>
                          </a:solidFill>
                          <a:latin typeface="Arial"/>
                          <a:ea typeface="Arial"/>
                        </a:rPr>
                        <a:t>Available Funds</a:t>
                      </a:r>
                    </a:p>
                  </a:txBody>
                  <a:tcPr marL="27432" marR="27432"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49961" algn="l"/>
                          <a:tab pos="1185799" algn="l"/>
                        </a:tabLst>
                      </a:pPr>
                      <a:r>
                        <a:rPr sz="1200">
                          <a:solidFill>
                            <a:srgbClr val="000000"/>
                          </a:solidFill>
                          <a:latin typeface="Arial"/>
                          <a:ea typeface="Arial"/>
                        </a:rPr>
                        <a:t>$	1,786,971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88061" algn="l"/>
                          <a:tab pos="1223899" algn="l"/>
                        </a:tabLst>
                      </a:pPr>
                      <a:r>
                        <a:rPr sz="1200">
                          <a:solidFill>
                            <a:srgbClr val="000000"/>
                          </a:solidFill>
                          <a:latin typeface="Arial"/>
                          <a:ea typeface="Arial"/>
                        </a:rPr>
                        <a:t>$	1,796,972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614045" algn="l"/>
                          <a:tab pos="1138174" algn="l"/>
                        </a:tabLst>
                      </a:pPr>
                      <a:r>
                        <a:rPr sz="1200">
                          <a:solidFill>
                            <a:srgbClr val="000000"/>
                          </a:solidFill>
                          <a:latin typeface="Arial"/>
                          <a:ea typeface="Arial"/>
                        </a:rPr>
                        <a:t>$	10,001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0.6%</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5"/>
                  </a:ext>
                </a:extLst>
              </a:tr>
              <a:tr h="200025">
                <a:tc>
                  <a:txBody>
                    <a:bodyPr/>
                    <a:lstStyle/>
                    <a:p>
                      <a:pPr algn="l">
                        <a:lnSpc>
                          <a:spcPct val="83000"/>
                        </a:lnSpc>
                      </a:pPr>
                      <a:r>
                        <a:rPr sz="1400">
                          <a:solidFill>
                            <a:srgbClr val="000000"/>
                          </a:solidFill>
                          <a:latin typeface="Arial"/>
                          <a:ea typeface="Arial"/>
                        </a:rPr>
                        <a:t>OMF Adjustments</a:t>
                      </a:r>
                    </a:p>
                  </a:txBody>
                  <a:tcPr marL="27432" marR="27432"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pPr>
                      <a:endParaRPr sz="100">
                        <a:solidFill>
                          <a:srgbClr val="000000"/>
                        </a:solidFill>
                        <a:highlight>
                          <a:srgbClr val="FFFFFF"/>
                        </a:highlight>
                        <a:latin typeface="Arial"/>
                        <a:ea typeface="Arial"/>
                      </a:endParaRP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88061" algn="l"/>
                          <a:tab pos="1223899" algn="l"/>
                        </a:tabLst>
                      </a:pPr>
                      <a:r>
                        <a:rPr sz="1200">
                          <a:solidFill>
                            <a:srgbClr val="000000"/>
                          </a:solidFill>
                          <a:latin typeface="Arial"/>
                          <a:ea typeface="Arial"/>
                        </a:rPr>
                        <a:t>$	1,534,913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2336" algn="l"/>
                          <a:tab pos="1138174" algn="l"/>
                        </a:tabLst>
                      </a:pPr>
                      <a:r>
                        <a:rPr sz="1200">
                          <a:solidFill>
                            <a:srgbClr val="000000"/>
                          </a:solidFill>
                          <a:latin typeface="Arial"/>
                          <a:ea typeface="Arial"/>
                        </a:rPr>
                        <a:t>$	1,534,913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100%</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6"/>
                  </a:ext>
                </a:extLst>
              </a:tr>
              <a:tr h="228600">
                <a:tc>
                  <a:txBody>
                    <a:bodyPr/>
                    <a:lstStyle/>
                    <a:p>
                      <a:pPr algn="r">
                        <a:lnSpc>
                          <a:spcPct val="83000"/>
                        </a:lnSpc>
                      </a:pPr>
                      <a:r>
                        <a:rPr sz="1400" b="1">
                          <a:solidFill>
                            <a:srgbClr val="000000"/>
                          </a:solidFill>
                          <a:latin typeface="Arial"/>
                          <a:ea typeface="Arial"/>
                        </a:rPr>
                        <a:t>Total</a:t>
                      </a:r>
                    </a:p>
                  </a:txBody>
                  <a:tcPr marL="0" marR="27432"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139700" algn="l"/>
                          <a:tab pos="1185799" algn="l"/>
                        </a:tabLst>
                      </a:pPr>
                      <a:r>
                        <a:rPr sz="1400">
                          <a:solidFill>
                            <a:srgbClr val="000000"/>
                          </a:solidFill>
                          <a:latin typeface="Arial"/>
                          <a:ea typeface="Arial"/>
                        </a:rPr>
                        <a:t>$	147,406,219	</a:t>
                      </a:r>
                    </a:p>
                  </a:txBody>
                  <a:tcPr marL="0" marR="9144" marT="0" marB="0" anchor="ctr">
                    <a:lnL w="0"/>
                    <a:lnR w="0"/>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177800" algn="l"/>
                          <a:tab pos="1223899" algn="l"/>
                        </a:tabLst>
                      </a:pPr>
                      <a:r>
                        <a:rPr sz="1400">
                          <a:solidFill>
                            <a:srgbClr val="000000"/>
                          </a:solidFill>
                          <a:latin typeface="Arial"/>
                          <a:ea typeface="Arial"/>
                        </a:rPr>
                        <a:t>$	154,215,031	</a:t>
                      </a:r>
                    </a:p>
                  </a:txBody>
                  <a:tcPr marL="0" marR="9144" marT="0" marB="0" anchor="ctr">
                    <a:lnL w="0"/>
                    <a:lnR w="0"/>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89687" algn="l"/>
                          <a:tab pos="1138174" algn="l"/>
                        </a:tabLst>
                      </a:pPr>
                      <a:r>
                        <a:rPr sz="1400">
                          <a:solidFill>
                            <a:srgbClr val="000000"/>
                          </a:solidFill>
                          <a:latin typeface="Arial"/>
                          <a:ea typeface="Arial"/>
                        </a:rPr>
                        <a:t>$	6,808,812	</a:t>
                      </a:r>
                    </a:p>
                  </a:txBody>
                  <a:tcPr marL="0" marR="9144" marT="0" marB="0" anchor="ctr">
                    <a:lnL w="0"/>
                    <a:lnR w="0"/>
                    <a:lnT w="6350" cmpd="sng">
                      <a:solidFill>
                        <a:srgbClr val="000000"/>
                      </a:solidFill>
                      <a:prstDash val="solid"/>
                    </a:lnT>
                    <a:lnB w="6350" cmpd="sng">
                      <a:solidFill>
                        <a:srgbClr val="000000"/>
                      </a:solidFill>
                      <a:prstDash val="solid"/>
                    </a:lnB>
                    <a:solidFill>
                      <a:srgbClr val="DBDBDB"/>
                    </a:solidFill>
                  </a:tcPr>
                </a:tc>
                <a:tc>
                  <a:txBody>
                    <a:bodyPr/>
                    <a:lstStyle/>
                    <a:p>
                      <a:pPr algn="ctr">
                        <a:lnSpc>
                          <a:spcPct val="83000"/>
                        </a:lnSpc>
                      </a:pPr>
                      <a:r>
                        <a:rPr sz="1400">
                          <a:solidFill>
                            <a:srgbClr val="000000"/>
                          </a:solidFill>
                          <a:latin typeface="Arial"/>
                          <a:ea typeface="Arial"/>
                        </a:rPr>
                        <a:t>4.6%</a:t>
                      </a:r>
                    </a:p>
                  </a:txBody>
                  <a:tcPr marL="27432" marR="9144" marT="0" marB="0" anchor="ctr">
                    <a:lnL w="0"/>
                    <a:lnR w="0"/>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07"/>
                  </a:ext>
                </a:extLst>
              </a:tr>
              <a:tr h="228600">
                <a:tc>
                  <a:txBody>
                    <a:bodyPr/>
                    <a:lstStyle/>
                    <a:p>
                      <a:pPr algn="l">
                        <a:lnSpc>
                          <a:spcPct val="83000"/>
                        </a:lnSpc>
                      </a:pPr>
                      <a:r>
                        <a:rPr sz="1400" b="1">
                          <a:solidFill>
                            <a:srgbClr val="000000"/>
                          </a:solidFill>
                          <a:latin typeface="Arial"/>
                          <a:ea typeface="Arial"/>
                        </a:rPr>
                        <a:t>Expense</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pPr>
                      <a:endParaRPr sz="100">
                        <a:solidFill>
                          <a:srgbClr val="000000"/>
                        </a:solidFill>
                        <a:latin typeface="Arial"/>
                        <a:ea typeface="Arial"/>
                      </a:endParaRP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pPr>
                      <a:endParaRPr sz="100">
                        <a:solidFill>
                          <a:srgbClr val="000000"/>
                        </a:solidFill>
                        <a:latin typeface="Arial"/>
                        <a:ea typeface="Arial"/>
                      </a:endParaRP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pPr>
                      <a:endParaRPr sz="100">
                        <a:solidFill>
                          <a:srgbClr val="000000"/>
                        </a:solidFill>
                        <a:latin typeface="Arial"/>
                        <a:ea typeface="Arial"/>
                      </a:endParaRP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pPr>
                      <a:endParaRPr sz="100">
                        <a:solidFill>
                          <a:srgbClr val="000000"/>
                        </a:solidFill>
                        <a:latin typeface="Arial"/>
                        <a:ea typeface="Arial"/>
                      </a:endParaRP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8"/>
                  </a:ext>
                </a:extLst>
              </a:tr>
              <a:tr h="228600">
                <a:tc>
                  <a:txBody>
                    <a:bodyPr/>
                    <a:lstStyle/>
                    <a:p>
                      <a:pPr algn="l">
                        <a:lnSpc>
                          <a:spcPct val="83000"/>
                        </a:lnSpc>
                      </a:pPr>
                      <a:r>
                        <a:rPr sz="1400">
                          <a:solidFill>
                            <a:srgbClr val="000000"/>
                          </a:solidFill>
                          <a:latin typeface="Arial"/>
                          <a:ea typeface="Arial"/>
                        </a:rPr>
                        <a:t>School Salaries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5252" algn="l"/>
                          <a:tab pos="1185799" algn="l"/>
                        </a:tabLst>
                      </a:pPr>
                      <a:r>
                        <a:rPr sz="1200">
                          <a:solidFill>
                            <a:srgbClr val="000000"/>
                          </a:solidFill>
                          <a:latin typeface="Arial"/>
                          <a:ea typeface="Arial"/>
                        </a:rPr>
                        <a:t>$	53,338,449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3352" algn="l"/>
                          <a:tab pos="1223899" algn="l"/>
                        </a:tabLst>
                      </a:pPr>
                      <a:r>
                        <a:rPr sz="1200">
                          <a:solidFill>
                            <a:srgbClr val="000000"/>
                          </a:solidFill>
                          <a:latin typeface="Arial"/>
                          <a:ea typeface="Arial"/>
                        </a:rPr>
                        <a:t>$	55,792,018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2336" algn="l"/>
                          <a:tab pos="1138174" algn="l"/>
                        </a:tabLst>
                      </a:pPr>
                      <a:r>
                        <a:rPr sz="1200">
                          <a:solidFill>
                            <a:srgbClr val="000000"/>
                          </a:solidFill>
                          <a:latin typeface="Arial"/>
                          <a:ea typeface="Arial"/>
                        </a:rPr>
                        <a:t>$	2,453,569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4.6%</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9"/>
                  </a:ext>
                </a:extLst>
              </a:tr>
              <a:tr h="228600">
                <a:tc>
                  <a:txBody>
                    <a:bodyPr/>
                    <a:lstStyle/>
                    <a:p>
                      <a:pPr algn="l">
                        <a:lnSpc>
                          <a:spcPct val="83000"/>
                        </a:lnSpc>
                      </a:pPr>
                      <a:r>
                        <a:rPr sz="1400">
                          <a:solidFill>
                            <a:srgbClr val="000000"/>
                          </a:solidFill>
                          <a:latin typeface="Arial"/>
                          <a:ea typeface="Arial"/>
                        </a:rPr>
                        <a:t>School Expenses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5252" algn="l"/>
                          <a:tab pos="1185799" algn="l"/>
                        </a:tabLst>
                      </a:pPr>
                      <a:r>
                        <a:rPr sz="1200">
                          <a:solidFill>
                            <a:srgbClr val="000000"/>
                          </a:solidFill>
                          <a:latin typeface="Arial"/>
                          <a:ea typeface="Arial"/>
                        </a:rPr>
                        <a:t>$	17,280,170	</a:t>
                      </a:r>
                    </a:p>
                  </a:txBody>
                  <a:tcPr marL="0" marR="9144" marT="0" marB="18288"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3352" algn="l"/>
                          <a:tab pos="1223899" algn="l"/>
                        </a:tabLst>
                      </a:pPr>
                      <a:r>
                        <a:rPr sz="1200">
                          <a:solidFill>
                            <a:srgbClr val="000000"/>
                          </a:solidFill>
                          <a:latin typeface="Arial"/>
                          <a:ea typeface="Arial"/>
                        </a:rPr>
                        <a:t>$	18,580,281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2336" algn="l"/>
                          <a:tab pos="1138174" algn="l"/>
                        </a:tabLst>
                      </a:pPr>
                      <a:r>
                        <a:rPr sz="1200">
                          <a:solidFill>
                            <a:srgbClr val="000000"/>
                          </a:solidFill>
                          <a:latin typeface="Arial"/>
                          <a:ea typeface="Arial"/>
                        </a:rPr>
                        <a:t>$	1,300,111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7.5%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0"/>
                  </a:ext>
                </a:extLst>
              </a:tr>
              <a:tr h="200025">
                <a:tc>
                  <a:txBody>
                    <a:bodyPr/>
                    <a:lstStyle/>
                    <a:p>
                      <a:pPr algn="r">
                        <a:lnSpc>
                          <a:spcPct val="83000"/>
                        </a:lnSpc>
                      </a:pPr>
                      <a:r>
                        <a:rPr sz="1200" i="1">
                          <a:solidFill>
                            <a:srgbClr val="000000"/>
                          </a:solidFill>
                          <a:latin typeface="Arial"/>
                          <a:ea typeface="Arial"/>
                        </a:rPr>
                        <a:t>School Total</a:t>
                      </a:r>
                    </a:p>
                  </a:txBody>
                  <a:tcPr marL="0"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5252" algn="l"/>
                          <a:tab pos="1185799" algn="l"/>
                        </a:tabLst>
                      </a:pPr>
                      <a:r>
                        <a:rPr sz="1200" i="1">
                          <a:solidFill>
                            <a:srgbClr val="000000"/>
                          </a:solidFill>
                          <a:latin typeface="Arial"/>
                          <a:ea typeface="Arial"/>
                        </a:rPr>
                        <a:t>$	70,618,619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3352" algn="l"/>
                          <a:tab pos="1223899" algn="l"/>
                        </a:tabLst>
                      </a:pPr>
                      <a:r>
                        <a:rPr sz="1200" i="1">
                          <a:solidFill>
                            <a:srgbClr val="000000"/>
                          </a:solidFill>
                          <a:latin typeface="Arial"/>
                          <a:ea typeface="Arial"/>
                        </a:rPr>
                        <a:t>$	74,372,299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2336" algn="l"/>
                          <a:tab pos="1138174" algn="l"/>
                        </a:tabLst>
                      </a:pPr>
                      <a:r>
                        <a:rPr sz="1200" i="1">
                          <a:solidFill>
                            <a:srgbClr val="000000"/>
                          </a:solidFill>
                          <a:latin typeface="Arial"/>
                          <a:ea typeface="Arial"/>
                        </a:rPr>
                        <a:t>$	3,753,680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i="1">
                          <a:solidFill>
                            <a:srgbClr val="000000"/>
                          </a:solidFill>
                          <a:latin typeface="Arial"/>
                          <a:ea typeface="Arial"/>
                        </a:rPr>
                        <a:t>5.3%</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1"/>
                  </a:ext>
                </a:extLst>
              </a:tr>
              <a:tr h="228600">
                <a:tc>
                  <a:txBody>
                    <a:bodyPr/>
                    <a:lstStyle/>
                    <a:p>
                      <a:pPr algn="l">
                        <a:lnSpc>
                          <a:spcPct val="83000"/>
                        </a:lnSpc>
                      </a:pPr>
                      <a:r>
                        <a:rPr sz="1400">
                          <a:solidFill>
                            <a:srgbClr val="000000"/>
                          </a:solidFill>
                          <a:latin typeface="Arial"/>
                          <a:ea typeface="Arial"/>
                        </a:rPr>
                        <a:t>Municipal Salaries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5252" algn="l"/>
                          <a:tab pos="1185799" algn="l"/>
                        </a:tabLst>
                      </a:pPr>
                      <a:r>
                        <a:rPr sz="1200">
                          <a:solidFill>
                            <a:srgbClr val="000000"/>
                          </a:solidFill>
                          <a:latin typeface="Arial"/>
                          <a:ea typeface="Arial"/>
                        </a:rPr>
                        <a:t>$	23,004,574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3352" algn="l"/>
                          <a:tab pos="1223899" algn="l"/>
                        </a:tabLst>
                      </a:pPr>
                      <a:r>
                        <a:rPr sz="1200">
                          <a:solidFill>
                            <a:srgbClr val="000000"/>
                          </a:solidFill>
                          <a:latin typeface="Arial"/>
                          <a:ea typeface="Arial"/>
                        </a:rPr>
                        <a:t>$	23,763,725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29336" algn="l"/>
                          <a:tab pos="1138174" algn="l"/>
                        </a:tabLst>
                      </a:pPr>
                      <a:r>
                        <a:rPr sz="1200">
                          <a:solidFill>
                            <a:srgbClr val="000000"/>
                          </a:solidFill>
                          <a:latin typeface="Arial"/>
                          <a:ea typeface="Arial"/>
                        </a:rPr>
                        <a:t>$	759,151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3.3%</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2"/>
                  </a:ext>
                </a:extLst>
              </a:tr>
              <a:tr h="228600">
                <a:tc>
                  <a:txBody>
                    <a:bodyPr/>
                    <a:lstStyle/>
                    <a:p>
                      <a:pPr algn="l">
                        <a:lnSpc>
                          <a:spcPct val="83000"/>
                        </a:lnSpc>
                      </a:pPr>
                      <a:r>
                        <a:rPr sz="1400">
                          <a:solidFill>
                            <a:srgbClr val="000000"/>
                          </a:solidFill>
                          <a:latin typeface="Arial"/>
                          <a:ea typeface="Arial"/>
                        </a:rPr>
                        <a:t>Municipal Expenses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5252" algn="l"/>
                          <a:tab pos="1185799" algn="l"/>
                        </a:tabLst>
                      </a:pPr>
                      <a:r>
                        <a:rPr sz="1200">
                          <a:solidFill>
                            <a:srgbClr val="000000"/>
                          </a:solidFill>
                          <a:latin typeface="Arial"/>
                          <a:ea typeface="Arial"/>
                        </a:rPr>
                        <a:t>$	11,169,801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3352" algn="l"/>
                          <a:tab pos="1223899" algn="l"/>
                        </a:tabLst>
                      </a:pPr>
                      <a:r>
                        <a:rPr sz="1200">
                          <a:solidFill>
                            <a:srgbClr val="000000"/>
                          </a:solidFill>
                          <a:latin typeface="Arial"/>
                          <a:ea typeface="Arial"/>
                        </a:rPr>
                        <a:t>$	11,449,046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29336" algn="l"/>
                          <a:tab pos="1138174" algn="l"/>
                        </a:tabLst>
                      </a:pPr>
                      <a:r>
                        <a:rPr sz="1200">
                          <a:solidFill>
                            <a:srgbClr val="000000"/>
                          </a:solidFill>
                          <a:latin typeface="Arial"/>
                          <a:ea typeface="Arial"/>
                        </a:rPr>
                        <a:t>$	279,245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2.5%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3"/>
                  </a:ext>
                </a:extLst>
              </a:tr>
              <a:tr h="219075">
                <a:tc>
                  <a:txBody>
                    <a:bodyPr/>
                    <a:lstStyle/>
                    <a:p>
                      <a:pPr algn="r">
                        <a:lnSpc>
                          <a:spcPct val="83000"/>
                        </a:lnSpc>
                      </a:pPr>
                      <a:r>
                        <a:rPr sz="1200" i="1">
                          <a:solidFill>
                            <a:srgbClr val="000000"/>
                          </a:solidFill>
                          <a:latin typeface="Arial"/>
                          <a:ea typeface="Arial"/>
                        </a:rPr>
                        <a:t>Municipal Total</a:t>
                      </a:r>
                    </a:p>
                  </a:txBody>
                  <a:tcPr marL="0"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5252" algn="l"/>
                          <a:tab pos="1185799" algn="l"/>
                        </a:tabLst>
                      </a:pPr>
                      <a:r>
                        <a:rPr sz="1200" i="1">
                          <a:solidFill>
                            <a:srgbClr val="000000"/>
                          </a:solidFill>
                          <a:latin typeface="Arial"/>
                          <a:ea typeface="Arial"/>
                        </a:rPr>
                        <a:t>$	34,174,375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3352" algn="l"/>
                          <a:tab pos="1223899" algn="l"/>
                        </a:tabLst>
                      </a:pPr>
                      <a:r>
                        <a:rPr sz="1200" i="1">
                          <a:solidFill>
                            <a:srgbClr val="000000"/>
                          </a:solidFill>
                          <a:latin typeface="Arial"/>
                          <a:ea typeface="Arial"/>
                        </a:rPr>
                        <a:t>$	35,212,771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2336" algn="l"/>
                          <a:tab pos="1138174" algn="l"/>
                        </a:tabLst>
                      </a:pPr>
                      <a:r>
                        <a:rPr sz="1200" i="1">
                          <a:solidFill>
                            <a:srgbClr val="000000"/>
                          </a:solidFill>
                          <a:latin typeface="Arial"/>
                          <a:ea typeface="Arial"/>
                        </a:rPr>
                        <a:t>$	1,038,396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i="1">
                          <a:solidFill>
                            <a:srgbClr val="000000"/>
                          </a:solidFill>
                          <a:latin typeface="Arial"/>
                          <a:ea typeface="Arial"/>
                        </a:rPr>
                        <a:t>3.0%</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4"/>
                  </a:ext>
                </a:extLst>
              </a:tr>
              <a:tr h="228600">
                <a:tc>
                  <a:txBody>
                    <a:bodyPr/>
                    <a:lstStyle/>
                    <a:p>
                      <a:pPr algn="l">
                        <a:lnSpc>
                          <a:spcPct val="83000"/>
                        </a:lnSpc>
                      </a:pPr>
                      <a:r>
                        <a:rPr sz="1400">
                          <a:solidFill>
                            <a:srgbClr val="000000"/>
                          </a:solidFill>
                          <a:latin typeface="Arial"/>
                          <a:ea typeface="Arial"/>
                        </a:rPr>
                        <a:t>Shared Salaries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49961" algn="l"/>
                          <a:tab pos="1185799" algn="l"/>
                        </a:tabLst>
                      </a:pPr>
                      <a:r>
                        <a:rPr sz="1200">
                          <a:solidFill>
                            <a:srgbClr val="000000"/>
                          </a:solidFill>
                          <a:latin typeface="Arial"/>
                          <a:ea typeface="Arial"/>
                        </a:rPr>
                        <a:t>$	2,532,769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88061" algn="l"/>
                          <a:tab pos="1223899" algn="l"/>
                        </a:tabLst>
                      </a:pPr>
                      <a:r>
                        <a:rPr sz="1200">
                          <a:solidFill>
                            <a:srgbClr val="000000"/>
                          </a:solidFill>
                          <a:latin typeface="Arial"/>
                          <a:ea typeface="Arial"/>
                        </a:rPr>
                        <a:t>$	2,659,407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29336" algn="l"/>
                          <a:tab pos="1138174" algn="l"/>
                        </a:tabLst>
                      </a:pPr>
                      <a:r>
                        <a:rPr sz="1200">
                          <a:solidFill>
                            <a:srgbClr val="000000"/>
                          </a:solidFill>
                          <a:latin typeface="Arial"/>
                          <a:ea typeface="Arial"/>
                        </a:rPr>
                        <a:t>$	126,638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5.0%</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5"/>
                  </a:ext>
                </a:extLst>
              </a:tr>
              <a:tr h="228600">
                <a:tc>
                  <a:txBody>
                    <a:bodyPr/>
                    <a:lstStyle/>
                    <a:p>
                      <a:pPr algn="l">
                        <a:lnSpc>
                          <a:spcPct val="83000"/>
                        </a:lnSpc>
                      </a:pPr>
                      <a:r>
                        <a:rPr sz="1400">
                          <a:solidFill>
                            <a:srgbClr val="000000"/>
                          </a:solidFill>
                          <a:latin typeface="Arial"/>
                          <a:ea typeface="Arial"/>
                        </a:rPr>
                        <a:t>Shared Expenses</a:t>
                      </a:r>
                    </a:p>
                  </a:txBody>
                  <a:tcPr marL="27432" marR="27432" marT="0" marB="18288"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5252" algn="l"/>
                          <a:tab pos="1185799" algn="l"/>
                        </a:tabLst>
                      </a:pPr>
                      <a:r>
                        <a:rPr sz="1200">
                          <a:solidFill>
                            <a:srgbClr val="000000"/>
                          </a:solidFill>
                          <a:latin typeface="Arial"/>
                          <a:ea typeface="Arial"/>
                        </a:rPr>
                        <a:t>$	34,335,596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3352" algn="l"/>
                          <a:tab pos="1223899" algn="l"/>
                        </a:tabLst>
                      </a:pPr>
                      <a:r>
                        <a:rPr sz="1200">
                          <a:solidFill>
                            <a:srgbClr val="000000"/>
                          </a:solidFill>
                          <a:latin typeface="Arial"/>
                          <a:ea typeface="Arial"/>
                        </a:rPr>
                        <a:t>$	36,170,138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2336" algn="l"/>
                          <a:tab pos="1138174" algn="l"/>
                        </a:tabLst>
                      </a:pPr>
                      <a:r>
                        <a:rPr sz="1200">
                          <a:solidFill>
                            <a:srgbClr val="000000"/>
                          </a:solidFill>
                          <a:latin typeface="Arial"/>
                          <a:ea typeface="Arial"/>
                        </a:rPr>
                        <a:t>$	1,834,542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5.3%</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6"/>
                  </a:ext>
                </a:extLst>
              </a:tr>
              <a:tr h="200025">
                <a:tc>
                  <a:txBody>
                    <a:bodyPr/>
                    <a:lstStyle/>
                    <a:p>
                      <a:pPr algn="r">
                        <a:lnSpc>
                          <a:spcPct val="83000"/>
                        </a:lnSpc>
                      </a:pPr>
                      <a:r>
                        <a:rPr sz="1200" i="1">
                          <a:solidFill>
                            <a:srgbClr val="000000"/>
                          </a:solidFill>
                          <a:latin typeface="Arial"/>
                          <a:ea typeface="Arial"/>
                        </a:rPr>
                        <a:t>Shared Total</a:t>
                      </a:r>
                    </a:p>
                  </a:txBody>
                  <a:tcPr marL="0"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65252" algn="l"/>
                          <a:tab pos="1185799" algn="l"/>
                        </a:tabLst>
                      </a:pPr>
                      <a:r>
                        <a:rPr sz="1200" i="1">
                          <a:solidFill>
                            <a:srgbClr val="000000"/>
                          </a:solidFill>
                          <a:latin typeface="Arial"/>
                          <a:ea typeface="Arial"/>
                        </a:rPr>
                        <a:t>$	36,868,365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3352" algn="l"/>
                          <a:tab pos="1223899" algn="l"/>
                        </a:tabLst>
                      </a:pPr>
                      <a:r>
                        <a:rPr sz="1200" i="1">
                          <a:solidFill>
                            <a:srgbClr val="000000"/>
                          </a:solidFill>
                          <a:latin typeface="Arial"/>
                          <a:ea typeface="Arial"/>
                        </a:rPr>
                        <a:t>$	38,829,545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02336" algn="l"/>
                          <a:tab pos="1138174" algn="l"/>
                        </a:tabLst>
                      </a:pPr>
                      <a:r>
                        <a:rPr sz="1200" i="1">
                          <a:solidFill>
                            <a:srgbClr val="000000"/>
                          </a:solidFill>
                          <a:latin typeface="Arial"/>
                          <a:ea typeface="Arial"/>
                        </a:rPr>
                        <a:t>$	1,961,180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i="1">
                          <a:solidFill>
                            <a:srgbClr val="000000"/>
                          </a:solidFill>
                          <a:latin typeface="Arial"/>
                          <a:ea typeface="Arial"/>
                        </a:rPr>
                        <a:t>5.32%</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7"/>
                  </a:ext>
                </a:extLst>
              </a:tr>
              <a:tr h="228600">
                <a:tc>
                  <a:txBody>
                    <a:bodyPr/>
                    <a:lstStyle/>
                    <a:p>
                      <a:pPr algn="l">
                        <a:lnSpc>
                          <a:spcPct val="83000"/>
                        </a:lnSpc>
                      </a:pPr>
                      <a:r>
                        <a:rPr sz="1200">
                          <a:solidFill>
                            <a:srgbClr val="000000"/>
                          </a:solidFill>
                          <a:latin typeface="Arial"/>
                          <a:ea typeface="Arial"/>
                        </a:rPr>
                        <a:t>Capital-related Expenses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49961" algn="l"/>
                          <a:tab pos="1185799" algn="l"/>
                        </a:tabLst>
                      </a:pPr>
                      <a:r>
                        <a:rPr sz="1200">
                          <a:solidFill>
                            <a:srgbClr val="000000"/>
                          </a:solidFill>
                          <a:latin typeface="Arial"/>
                          <a:ea typeface="Arial"/>
                        </a:rPr>
                        <a:t>$	5,744,860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88061" algn="l"/>
                          <a:tab pos="1223899" algn="l"/>
                        </a:tabLst>
                      </a:pPr>
                      <a:r>
                        <a:rPr sz="1200">
                          <a:solidFill>
                            <a:srgbClr val="000000"/>
                          </a:solidFill>
                          <a:latin typeface="Arial"/>
                          <a:ea typeface="Arial"/>
                        </a:rPr>
                        <a:t>$	5,800,416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614045" algn="l"/>
                          <a:tab pos="1138174" algn="l"/>
                        </a:tabLst>
                      </a:pPr>
                      <a:r>
                        <a:rPr sz="1200">
                          <a:solidFill>
                            <a:srgbClr val="000000"/>
                          </a:solidFill>
                          <a:latin typeface="Arial"/>
                          <a:ea typeface="Arial"/>
                        </a:rPr>
                        <a:t>$	55,556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200">
                          <a:solidFill>
                            <a:srgbClr val="000000"/>
                          </a:solidFill>
                          <a:latin typeface="Arial"/>
                          <a:ea typeface="Arial"/>
                        </a:rPr>
                        <a:t>1.0%</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8"/>
                  </a:ext>
                </a:extLst>
              </a:tr>
              <a:tr h="228600">
                <a:tc>
                  <a:txBody>
                    <a:bodyPr/>
                    <a:lstStyle/>
                    <a:p>
                      <a:pPr algn="l">
                        <a:lnSpc>
                          <a:spcPct val="83000"/>
                        </a:lnSpc>
                      </a:pPr>
                      <a:r>
                        <a:rPr sz="1400" b="1">
                          <a:solidFill>
                            <a:srgbClr val="000000"/>
                          </a:solidFill>
                          <a:latin typeface="Arial"/>
                          <a:ea typeface="Arial"/>
                        </a:rPr>
                        <a:t>Total Salaries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38506" algn="l"/>
                          <a:tab pos="1185799" algn="l"/>
                        </a:tabLst>
                      </a:pPr>
                      <a:r>
                        <a:rPr sz="1400">
                          <a:solidFill>
                            <a:srgbClr val="000000"/>
                          </a:solidFill>
                          <a:latin typeface="Arial"/>
                          <a:ea typeface="Arial"/>
                        </a:rPr>
                        <a:t>$	78,875,792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76606" algn="l"/>
                          <a:tab pos="1223899" algn="l"/>
                        </a:tabLst>
                      </a:pPr>
                      <a:r>
                        <a:rPr sz="1400">
                          <a:solidFill>
                            <a:srgbClr val="000000"/>
                          </a:solidFill>
                          <a:latin typeface="Arial"/>
                          <a:ea typeface="Arial"/>
                        </a:rPr>
                        <a:t>$	82,215,150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89687" algn="l"/>
                          <a:tab pos="1138174" algn="l"/>
                        </a:tabLst>
                      </a:pPr>
                      <a:r>
                        <a:rPr sz="1400">
                          <a:solidFill>
                            <a:srgbClr val="000000"/>
                          </a:solidFill>
                          <a:latin typeface="Arial"/>
                          <a:ea typeface="Arial"/>
                        </a:rPr>
                        <a:t>$	3,339,358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ctr">
                        <a:lnSpc>
                          <a:spcPct val="83000"/>
                        </a:lnSpc>
                      </a:pPr>
                      <a:r>
                        <a:rPr sz="1400">
                          <a:solidFill>
                            <a:srgbClr val="000000"/>
                          </a:solidFill>
                          <a:latin typeface="Arial"/>
                          <a:ea typeface="Arial"/>
                        </a:rPr>
                        <a:t>4.2%</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19"/>
                  </a:ext>
                </a:extLst>
              </a:tr>
              <a:tr h="228600">
                <a:tc>
                  <a:txBody>
                    <a:bodyPr/>
                    <a:lstStyle/>
                    <a:p>
                      <a:pPr algn="l">
                        <a:lnSpc>
                          <a:spcPct val="83000"/>
                        </a:lnSpc>
                      </a:pPr>
                      <a:r>
                        <a:rPr sz="1400" b="1">
                          <a:solidFill>
                            <a:srgbClr val="000000"/>
                          </a:solidFill>
                          <a:latin typeface="Arial"/>
                          <a:ea typeface="Arial"/>
                        </a:rPr>
                        <a:t>Total Expenses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38506" algn="l"/>
                          <a:tab pos="1185799" algn="l"/>
                        </a:tabLst>
                      </a:pPr>
                      <a:r>
                        <a:rPr sz="1400">
                          <a:solidFill>
                            <a:srgbClr val="000000"/>
                          </a:solidFill>
                          <a:latin typeface="Arial"/>
                          <a:ea typeface="Arial"/>
                        </a:rPr>
                        <a:t>$	62,785,567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76606" algn="l"/>
                          <a:tab pos="1223899" algn="l"/>
                        </a:tabLst>
                      </a:pPr>
                      <a:r>
                        <a:rPr sz="1400">
                          <a:solidFill>
                            <a:srgbClr val="000000"/>
                          </a:solidFill>
                          <a:latin typeface="Arial"/>
                          <a:ea typeface="Arial"/>
                        </a:rPr>
                        <a:t>$	66,199,465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89687" algn="l"/>
                          <a:tab pos="1138174" algn="l"/>
                        </a:tabLst>
                      </a:pPr>
                      <a:r>
                        <a:rPr sz="1400">
                          <a:solidFill>
                            <a:srgbClr val="000000"/>
                          </a:solidFill>
                          <a:latin typeface="Arial"/>
                          <a:ea typeface="Arial"/>
                        </a:rPr>
                        <a:t>$	3,413,898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ctr">
                        <a:lnSpc>
                          <a:spcPct val="83000"/>
                        </a:lnSpc>
                      </a:pPr>
                      <a:r>
                        <a:rPr sz="1400">
                          <a:solidFill>
                            <a:srgbClr val="000000"/>
                          </a:solidFill>
                          <a:latin typeface="Arial"/>
                          <a:ea typeface="Arial"/>
                        </a:rPr>
                        <a:t>5.4%</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20"/>
                  </a:ext>
                </a:extLst>
              </a:tr>
              <a:tr h="228600">
                <a:tc>
                  <a:txBody>
                    <a:bodyPr/>
                    <a:lstStyle/>
                    <a:p>
                      <a:pPr algn="r">
                        <a:lnSpc>
                          <a:spcPct val="83000"/>
                        </a:lnSpc>
                      </a:pPr>
                      <a:r>
                        <a:rPr sz="1400" b="1">
                          <a:solidFill>
                            <a:srgbClr val="000000"/>
                          </a:solidFill>
                          <a:latin typeface="Arial"/>
                          <a:ea typeface="Arial"/>
                        </a:rPr>
                        <a:t>Grand Total</a:t>
                      </a:r>
                    </a:p>
                  </a:txBody>
                  <a:tcPr marL="0"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139700" algn="l"/>
                          <a:tab pos="1185799" algn="l"/>
                        </a:tabLst>
                      </a:pPr>
                      <a:r>
                        <a:rPr sz="1400" b="1">
                          <a:solidFill>
                            <a:srgbClr val="000000"/>
                          </a:solidFill>
                          <a:latin typeface="Arial"/>
                          <a:ea typeface="Arial"/>
                        </a:rPr>
                        <a:t>$	147,406,219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177800" algn="l"/>
                          <a:tab pos="1223899" algn="l"/>
                        </a:tabLst>
                      </a:pPr>
                      <a:r>
                        <a:rPr sz="1400" b="1">
                          <a:solidFill>
                            <a:srgbClr val="000000"/>
                          </a:solidFill>
                          <a:latin typeface="Arial"/>
                          <a:ea typeface="Arial"/>
                        </a:rPr>
                        <a:t>$	154,215,031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89687" algn="l"/>
                          <a:tab pos="1138174" algn="l"/>
                        </a:tabLst>
                      </a:pPr>
                      <a:r>
                        <a:rPr sz="1400" b="1">
                          <a:solidFill>
                            <a:srgbClr val="000000"/>
                          </a:solidFill>
                          <a:latin typeface="Arial"/>
                          <a:ea typeface="Arial"/>
                        </a:rPr>
                        <a:t>$	6,808,812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ctr">
                        <a:lnSpc>
                          <a:spcPct val="83000"/>
                        </a:lnSpc>
                      </a:pPr>
                      <a:r>
                        <a:rPr sz="1400" b="1">
                          <a:solidFill>
                            <a:srgbClr val="000000"/>
                          </a:solidFill>
                          <a:latin typeface="Arial"/>
                          <a:ea typeface="Arial"/>
                        </a:rPr>
                        <a:t>4.6%</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21"/>
                  </a:ext>
                </a:extLst>
              </a:tr>
              <a:tr h="200025">
                <a:tc>
                  <a:txBody>
                    <a:bodyPr/>
                    <a:lstStyle/>
                    <a:p>
                      <a:pPr algn="r">
                        <a:lnSpc>
                          <a:spcPct val="83000"/>
                        </a:lnSpc>
                      </a:pPr>
                      <a:r>
                        <a:rPr sz="1200" i="1">
                          <a:solidFill>
                            <a:srgbClr val="000000"/>
                          </a:solidFill>
                          <a:latin typeface="Arial"/>
                          <a:ea typeface="Arial"/>
                        </a:rPr>
                        <a:t>Balance</a:t>
                      </a:r>
                    </a:p>
                  </a:txBody>
                  <a:tcPr marL="0" marR="27432"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endParaRPr sz="100" i="1">
                        <a:solidFill>
                          <a:srgbClr val="000000"/>
                        </a:solidFill>
                        <a:latin typeface="Arial"/>
                        <a:ea typeface="Arial"/>
                      </a:endParaRPr>
                    </a:p>
                  </a:txBody>
                  <a:tcPr marL="27432" marR="9144" marT="0" marB="0" anchor="ctr">
                    <a:lnL w="0"/>
                    <a:lnR w="0"/>
                    <a:lnT w="6350" cmpd="sng">
                      <a:solidFill>
                        <a:srgbClr val="000000"/>
                      </a:solidFill>
                      <a:prstDash val="solid"/>
                    </a:lnT>
                    <a:lnB w="0"/>
                    <a:solidFill>
                      <a:srgbClr val="FFFFFF"/>
                    </a:solidFill>
                  </a:tcPr>
                </a:tc>
                <a:extLst>
                  <a:ext uri="{0D108BD9-81ED-4DB2-BD59-A6C34878D82A}">
                    <a16:rowId xmlns:a16="http://schemas.microsoft.com/office/drawing/2014/main" val="10022"/>
                  </a:ext>
                </a:extLst>
              </a:tr>
            </a:tbl>
          </a:graphicData>
        </a:graphic>
      </p:graphicFrame>
      <p:sp>
        <p:nvSpPr>
          <p:cNvPr id="4" name="New shape"/>
          <p:cNvSpPr/>
          <p:nvPr/>
        </p:nvSpPr>
        <p:spPr>
          <a:xfrm>
            <a:off x="7465568" y="1607185"/>
            <a:ext cx="4373372" cy="510946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600">
                <a:solidFill>
                  <a:srgbClr val="000000"/>
                </a:solidFill>
                <a:latin typeface="Arial"/>
                <a:ea typeface="Arial"/>
              </a:rPr>
              <a:t>The chart presents a balanced budget without the pension proposal and assumes only a 9% increase in health costs, which we know will change. </a:t>
            </a:r>
          </a:p>
          <a:p>
            <a:pPr algn="l" defTabSz="457200">
              <a:lnSpc>
                <a:spcPct val="100000"/>
              </a:lnSpc>
              <a:spcBef>
                <a:spcPct val="0"/>
              </a:spcBef>
              <a:spcAft>
                <a:spcPct val="0"/>
              </a:spcAft>
            </a:pPr>
            <a:endParaRPr sz="1600">
              <a:solidFill>
                <a:srgbClr val="000000"/>
              </a:solidFill>
              <a:latin typeface="Arial"/>
              <a:ea typeface="Arial"/>
            </a:endParaRPr>
          </a:p>
          <a:p>
            <a:pPr algn="l" defTabSz="457200">
              <a:lnSpc>
                <a:spcPct val="100000"/>
              </a:lnSpc>
              <a:spcBef>
                <a:spcPct val="0"/>
              </a:spcBef>
              <a:spcAft>
                <a:spcPct val="0"/>
              </a:spcAft>
            </a:pPr>
            <a:r>
              <a:rPr sz="1600">
                <a:solidFill>
                  <a:srgbClr val="000000"/>
                </a:solidFill>
                <a:latin typeface="Arial"/>
                <a:ea typeface="Arial"/>
              </a:rPr>
              <a:t>Decisions on pension and health options, as well as health claims trends, require further review before being incorporated into the budget and will be reflected in the February Summit III.</a:t>
            </a:r>
          </a:p>
          <a:p>
            <a:pPr algn="l" defTabSz="457200">
              <a:lnSpc>
                <a:spcPct val="100000"/>
              </a:lnSpc>
              <a:spcBef>
                <a:spcPct val="0"/>
              </a:spcBef>
              <a:spcAft>
                <a:spcPct val="0"/>
              </a:spcAft>
            </a:pPr>
            <a:endParaRPr sz="1600">
              <a:solidFill>
                <a:srgbClr val="000000"/>
              </a:solidFill>
              <a:latin typeface="Arial"/>
              <a:ea typeface="Arial"/>
            </a:endParaRPr>
          </a:p>
          <a:p>
            <a:pPr algn="l" defTabSz="457200">
              <a:lnSpc>
                <a:spcPct val="100000"/>
              </a:lnSpc>
              <a:spcBef>
                <a:spcPct val="0"/>
              </a:spcBef>
              <a:spcAft>
                <a:spcPct val="0"/>
              </a:spcAft>
            </a:pPr>
            <a:r>
              <a:rPr sz="1600" b="1">
                <a:solidFill>
                  <a:srgbClr val="000000"/>
                </a:solidFill>
                <a:latin typeface="Arial"/>
                <a:ea typeface="Arial"/>
              </a:rPr>
              <a:t>State Aid:</a:t>
            </a:r>
            <a:r>
              <a:rPr sz="1600">
                <a:solidFill>
                  <a:srgbClr val="000000"/>
                </a:solidFill>
                <a:latin typeface="Arial"/>
                <a:ea typeface="Arial"/>
              </a:rPr>
              <a:t> Governor’s January Budget will provide greater certainty for State Aid and Chapter 70.</a:t>
            </a:r>
          </a:p>
          <a:p>
            <a:pPr algn="l" defTabSz="457200">
              <a:lnSpc>
                <a:spcPct val="100000"/>
              </a:lnSpc>
              <a:spcBef>
                <a:spcPct val="0"/>
              </a:spcBef>
              <a:spcAft>
                <a:spcPct val="0"/>
              </a:spcAft>
            </a:pPr>
            <a:endParaRPr sz="1600">
              <a:solidFill>
                <a:srgbClr val="000000"/>
              </a:solidFill>
              <a:latin typeface="Arial"/>
              <a:ea typeface="Arial"/>
            </a:endParaRPr>
          </a:p>
          <a:p>
            <a:pPr algn="l" defTabSz="457200">
              <a:lnSpc>
                <a:spcPct val="100000"/>
              </a:lnSpc>
              <a:spcBef>
                <a:spcPct val="0"/>
              </a:spcBef>
              <a:spcAft>
                <a:spcPct val="0"/>
              </a:spcAft>
            </a:pPr>
            <a:r>
              <a:rPr sz="1600" b="1">
                <a:solidFill>
                  <a:srgbClr val="000000"/>
                </a:solidFill>
                <a:latin typeface="Arial"/>
                <a:ea typeface="Arial"/>
              </a:rPr>
              <a:t>New Growth:</a:t>
            </a:r>
            <a:r>
              <a:rPr sz="1600">
                <a:solidFill>
                  <a:srgbClr val="000000"/>
                </a:solidFill>
                <a:latin typeface="Arial"/>
                <a:ea typeface="Arial"/>
              </a:rPr>
              <a:t> FY2026 new growth is only $11,000 above projections; development activity is lagging. To increase growth the Town should pursue initiatives that stimulate both residential and commercial growth.</a:t>
            </a:r>
          </a:p>
          <a:p>
            <a:pPr algn="l" defTabSz="457200">
              <a:lnSpc>
                <a:spcPct val="100000"/>
              </a:lnSpc>
              <a:spcBef>
                <a:spcPct val="0"/>
              </a:spcBef>
              <a:spcAft>
                <a:spcPct val="0"/>
              </a:spcAft>
            </a:pPr>
            <a:endParaRPr sz="12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29615" y="1212469"/>
            <a:ext cx="1072984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87000"/>
              </a:lnSpc>
              <a:spcBef>
                <a:spcPct val="0"/>
              </a:spcBef>
              <a:spcAft>
                <a:spcPct val="0"/>
              </a:spcAft>
            </a:pPr>
            <a:r>
              <a:rPr sz="3200" b="1">
                <a:solidFill>
                  <a:srgbClr val="000000"/>
                </a:solidFill>
                <a:highlight>
                  <a:srgbClr val="FFFFFF"/>
                </a:highlight>
                <a:latin typeface="Arial"/>
                <a:ea typeface="Arial"/>
              </a:rPr>
              <a:t>Multi-Year Forecast - Revenue and Expense Summary</a:t>
            </a:r>
          </a:p>
        </p:txBody>
      </p:sp>
      <p:graphicFrame>
        <p:nvGraphicFramePr>
          <p:cNvPr id="3" name="New Table"/>
          <p:cNvGraphicFramePr>
            <a:graphicFrameLocks noGrp="1"/>
          </p:cNvGraphicFramePr>
          <p:nvPr/>
        </p:nvGraphicFramePr>
        <p:xfrm>
          <a:off x="755777" y="1962658"/>
          <a:ext cx="11210925" cy="2524125"/>
        </p:xfrm>
        <a:graphic>
          <a:graphicData uri="http://schemas.openxmlformats.org/drawingml/2006/table">
            <a:tbl>
              <a:tblPr>
                <a:tableStyleId>{5C22544A-7EE6-4342-B048-85BDC9FD1C3A}</a:tableStyleId>
              </a:tblPr>
              <a:tblGrid>
                <a:gridCol w="244792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038225">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561975">
                  <a:extLst>
                    <a:ext uri="{9D8B030D-6E8A-4147-A177-3AD203B41FA5}">
                      <a16:colId xmlns:a16="http://schemas.microsoft.com/office/drawing/2014/main" val="20004"/>
                    </a:ext>
                  </a:extLst>
                </a:gridCol>
                <a:gridCol w="1019175">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523875">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gridCol w="838200">
                  <a:extLst>
                    <a:ext uri="{9D8B030D-6E8A-4147-A177-3AD203B41FA5}">
                      <a16:colId xmlns:a16="http://schemas.microsoft.com/office/drawing/2014/main" val="20009"/>
                    </a:ext>
                  </a:extLst>
                </a:gridCol>
                <a:gridCol w="790575">
                  <a:extLst>
                    <a:ext uri="{9D8B030D-6E8A-4147-A177-3AD203B41FA5}">
                      <a16:colId xmlns:a16="http://schemas.microsoft.com/office/drawing/2014/main" val="20010"/>
                    </a:ext>
                  </a:extLst>
                </a:gridCol>
              </a:tblGrid>
              <a:tr h="457200">
                <a:tc>
                  <a:txBody>
                    <a:bodyPr/>
                    <a:lstStyle/>
                    <a:p>
                      <a:pPr algn="ctr">
                        <a:lnSpc>
                          <a:spcPct val="83000"/>
                        </a:lnSpc>
                      </a:pPr>
                      <a:r>
                        <a:rPr sz="1400" b="1">
                          <a:solidFill>
                            <a:srgbClr val="FFFFFF"/>
                          </a:solidFill>
                          <a:latin typeface="Arial"/>
                          <a:ea typeface="Arial"/>
                        </a:rPr>
                        <a:t>Revenue Budget</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FY2026 Estimated</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FY2027 Projected</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Change</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Projected FY2028</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Change</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Projected FY2029</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Change</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solidFill>
                      <a:srgbClr val="7F160E"/>
                    </a:solidFill>
                  </a:tcPr>
                </a:tc>
                <a:extLst>
                  <a:ext uri="{0D108BD9-81ED-4DB2-BD59-A6C34878D82A}">
                    <a16:rowId xmlns:a16="http://schemas.microsoft.com/office/drawing/2014/main" val="10000"/>
                  </a:ext>
                </a:extLst>
              </a:tr>
              <a:tr h="276225">
                <a:tc>
                  <a:txBody>
                    <a:bodyPr/>
                    <a:lstStyle/>
                    <a:p>
                      <a:pPr algn="l">
                        <a:lnSpc>
                          <a:spcPct val="83000"/>
                        </a:lnSpc>
                      </a:pPr>
                      <a:r>
                        <a:rPr sz="1400">
                          <a:solidFill>
                            <a:srgbClr val="000000"/>
                          </a:solidFill>
                          <a:latin typeface="Arial"/>
                          <a:ea typeface="Arial"/>
                        </a:rPr>
                        <a:t>Operating Revenues</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147.41</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$152.67</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$5.26</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3.6%</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$157.36</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$4.69</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3.1%</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$161.70</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$12.34</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7.8%</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extLst>
                  <a:ext uri="{0D108BD9-81ED-4DB2-BD59-A6C34878D82A}">
                    <a16:rowId xmlns:a16="http://schemas.microsoft.com/office/drawing/2014/main" val="10001"/>
                  </a:ext>
                </a:extLst>
              </a:tr>
              <a:tr h="276225">
                <a:tc>
                  <a:txBody>
                    <a:bodyPr/>
                    <a:lstStyle/>
                    <a:p>
                      <a:pPr algn="l">
                        <a:lnSpc>
                          <a:spcPct val="83000"/>
                        </a:lnSpc>
                      </a:pPr>
                      <a:r>
                        <a:rPr sz="1400">
                          <a:solidFill>
                            <a:srgbClr val="000000"/>
                          </a:solidFill>
                          <a:latin typeface="Arial"/>
                          <a:ea typeface="Arial"/>
                        </a:rPr>
                        <a:t>Use of Override Mitigation</a:t>
                      </a: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tc>
                  <a:txBody>
                    <a:bodyPr/>
                    <a:lstStyle/>
                    <a:p>
                      <a:pPr algn="ctr">
                        <a:lnSpc>
                          <a:spcPct val="83000"/>
                        </a:lnSpc>
                      </a:pPr>
                      <a:endParaRPr sz="100">
                        <a:solidFill>
                          <a:srgbClr val="000000"/>
                        </a:solidFill>
                        <a:latin typeface="Arial"/>
                        <a:ea typeface="Arial"/>
                      </a:endParaRPr>
                    </a:p>
                  </a:txBody>
                  <a:tcPr marL="27432" marR="27432"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tc>
                  <a:txBody>
                    <a:bodyPr/>
                    <a:lstStyle/>
                    <a:p>
                      <a:pPr algn="ctr">
                        <a:lnSpc>
                          <a:spcPct val="83000"/>
                        </a:lnSpc>
                      </a:pPr>
                      <a:r>
                        <a:rPr sz="1400">
                          <a:solidFill>
                            <a:srgbClr val="000000"/>
                          </a:solidFill>
                          <a:latin typeface="Arial"/>
                          <a:ea typeface="Arial"/>
                        </a:rPr>
                        <a:t>$1.55</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tc>
                  <a:txBody>
                    <a:bodyPr/>
                    <a:lstStyle/>
                    <a:p>
                      <a:pPr algn="ctr" defTabSz="0">
                        <a:lnSpc>
                          <a:spcPct val="83000"/>
                        </a:lnSpc>
                      </a:pPr>
                      <a:r>
                        <a:rPr sz="1400">
                          <a:solidFill>
                            <a:srgbClr val="000000"/>
                          </a:solidFill>
                          <a:latin typeface="Arial"/>
                          <a:ea typeface="Arial"/>
                        </a:rPr>
                        <a:t>$1.55</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tc>
                  <a:txBody>
                    <a:bodyPr/>
                    <a:lstStyle/>
                    <a:p>
                      <a:pPr algn="ctr" defTabSz="0">
                        <a:lnSpc>
                          <a:spcPct val="83000"/>
                        </a:lnSpc>
                      </a:pPr>
                      <a:r>
                        <a:rPr sz="1400">
                          <a:solidFill>
                            <a:srgbClr val="000000"/>
                          </a:solidFill>
                          <a:latin typeface="Arial"/>
                          <a:ea typeface="Arial"/>
                        </a:rPr>
                        <a:t>—%</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tc>
                  <a:txBody>
                    <a:bodyPr/>
                    <a:lstStyle/>
                    <a:p>
                      <a:pPr algn="ctr">
                        <a:lnSpc>
                          <a:spcPct val="83000"/>
                        </a:lnSpc>
                      </a:pPr>
                      <a:r>
                        <a:rPr sz="1400">
                          <a:solidFill>
                            <a:srgbClr val="000000"/>
                          </a:solidFill>
                          <a:latin typeface="Arial"/>
                          <a:ea typeface="Arial"/>
                        </a:rPr>
                        <a:t>$3.66</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tc>
                  <a:txBody>
                    <a:bodyPr/>
                    <a:lstStyle/>
                    <a:p>
                      <a:pPr algn="ctr" defTabSz="0">
                        <a:lnSpc>
                          <a:spcPct val="83000"/>
                        </a:lnSpc>
                      </a:pPr>
                      <a:r>
                        <a:rPr sz="1400">
                          <a:solidFill>
                            <a:srgbClr val="000000"/>
                          </a:solidFill>
                          <a:latin typeface="Arial"/>
                          <a:ea typeface="Arial"/>
                        </a:rPr>
                        <a:t>$2.11</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tc>
                  <a:txBody>
                    <a:bodyPr/>
                    <a:lstStyle/>
                    <a:p>
                      <a:pPr algn="ctr" defTabSz="0">
                        <a:lnSpc>
                          <a:spcPct val="83000"/>
                        </a:lnSpc>
                      </a:pPr>
                      <a:r>
                        <a:rPr sz="1400">
                          <a:solidFill>
                            <a:srgbClr val="000000"/>
                          </a:solidFill>
                          <a:latin typeface="Arial"/>
                          <a:ea typeface="Arial"/>
                        </a:rPr>
                        <a:t>136%</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tc>
                  <a:txBody>
                    <a:bodyPr/>
                    <a:lstStyle/>
                    <a:p>
                      <a:pPr algn="ctr">
                        <a:lnSpc>
                          <a:spcPct val="83000"/>
                        </a:lnSpc>
                      </a:pPr>
                      <a:r>
                        <a:rPr sz="1400">
                          <a:solidFill>
                            <a:srgbClr val="000000"/>
                          </a:solidFill>
                          <a:latin typeface="Arial"/>
                          <a:ea typeface="Arial"/>
                        </a:rPr>
                        <a:t>$—</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tc>
                  <a:txBody>
                    <a:bodyPr/>
                    <a:lstStyle/>
                    <a:p>
                      <a:pPr algn="ctr" defTabSz="0">
                        <a:lnSpc>
                          <a:spcPct val="83000"/>
                        </a:lnSpc>
                      </a:pPr>
                      <a:r>
                        <a:rPr sz="1400">
                          <a:solidFill>
                            <a:srgbClr val="000000"/>
                          </a:solidFill>
                          <a:latin typeface="Arial"/>
                          <a:ea typeface="Arial"/>
                        </a:rPr>
                        <a:t>$(3.66)</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tc>
                  <a:txBody>
                    <a:bodyPr/>
                    <a:lstStyle/>
                    <a:p>
                      <a:pPr algn="ctr" defTabSz="0">
                        <a:lnSpc>
                          <a:spcPct val="83000"/>
                        </a:lnSpc>
                      </a:pPr>
                      <a:r>
                        <a:rPr sz="1400">
                          <a:solidFill>
                            <a:srgbClr val="000000"/>
                          </a:solidFill>
                          <a:latin typeface="Arial"/>
                          <a:ea typeface="Arial"/>
                        </a:rPr>
                        <a:t>(100.0)%</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8100" cmpd="dbl">
                      <a:solidFill>
                        <a:srgbClr val="000000"/>
                      </a:solidFill>
                      <a:prstDash val="solid"/>
                    </a:lnB>
                    <a:solidFill>
                      <a:srgbClr val="DBDBDB"/>
                    </a:solidFill>
                  </a:tcPr>
                </a:tc>
                <a:extLst>
                  <a:ext uri="{0D108BD9-81ED-4DB2-BD59-A6C34878D82A}">
                    <a16:rowId xmlns:a16="http://schemas.microsoft.com/office/drawing/2014/main" val="10002"/>
                  </a:ext>
                </a:extLst>
              </a:tr>
              <a:tr h="276225">
                <a:tc>
                  <a:txBody>
                    <a:bodyPr/>
                    <a:lstStyle/>
                    <a:p>
                      <a:pPr algn="r">
                        <a:lnSpc>
                          <a:spcPct val="83000"/>
                        </a:lnSpc>
                      </a:pPr>
                      <a:r>
                        <a:rPr sz="1400">
                          <a:solidFill>
                            <a:srgbClr val="000000"/>
                          </a:solidFill>
                          <a:latin typeface="Arial"/>
                          <a:ea typeface="Arial"/>
                        </a:rPr>
                        <a:t>Total Available Revenue</a:t>
                      </a:r>
                    </a:p>
                  </a:txBody>
                  <a:tcPr marL="0" marR="27432"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$147.41</a:t>
                      </a:r>
                    </a:p>
                  </a:txBody>
                  <a:tcPr marL="27432" marR="9144"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$154.22</a:t>
                      </a:r>
                    </a:p>
                  </a:txBody>
                  <a:tcPr marL="27432" marR="9144"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$6.81</a:t>
                      </a:r>
                    </a:p>
                  </a:txBody>
                  <a:tcPr marL="27432" marR="9144"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4.6%</a:t>
                      </a:r>
                    </a:p>
                  </a:txBody>
                  <a:tcPr marL="27432" marR="9144"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$161.02</a:t>
                      </a:r>
                    </a:p>
                  </a:txBody>
                  <a:tcPr marL="27432" marR="9144"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$6.80</a:t>
                      </a:r>
                    </a:p>
                  </a:txBody>
                  <a:tcPr marL="27432" marR="9144"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4.4%</a:t>
                      </a:r>
                    </a:p>
                  </a:txBody>
                  <a:tcPr marL="27432" marR="9144"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$161.70</a:t>
                      </a:r>
                    </a:p>
                  </a:txBody>
                  <a:tcPr marL="27432" marR="9144"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$8.68</a:t>
                      </a:r>
                    </a:p>
                  </a:txBody>
                  <a:tcPr marL="27432" marR="9144"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5.4%</a:t>
                      </a:r>
                    </a:p>
                  </a:txBody>
                  <a:tcPr marL="27432" marR="9144" marT="0" marB="0" anchor="ctr">
                    <a:lnL w="3175" cmpd="sng">
                      <a:solidFill>
                        <a:srgbClr val="000000"/>
                      </a:solidFill>
                      <a:prstDash val="solid"/>
                    </a:lnL>
                    <a:lnR w="3175" cmpd="sng">
                      <a:solidFill>
                        <a:srgbClr val="000000"/>
                      </a:solidFill>
                      <a:prstDash val="solid"/>
                    </a:lnR>
                    <a:lnT w="38100" cmpd="dbl">
                      <a:solidFill>
                        <a:srgbClr val="000000"/>
                      </a:solidFill>
                      <a:prstDash val="solid"/>
                    </a:lnT>
                    <a:lnB w="3175" cmpd="sng">
                      <a:solidFill>
                        <a:srgbClr val="000000"/>
                      </a:solidFill>
                      <a:prstDash val="solid"/>
                    </a:lnB>
                    <a:noFill/>
                  </a:tcPr>
                </a:tc>
                <a:extLst>
                  <a:ext uri="{0D108BD9-81ED-4DB2-BD59-A6C34878D82A}">
                    <a16:rowId xmlns:a16="http://schemas.microsoft.com/office/drawing/2014/main" val="10003"/>
                  </a:ext>
                </a:extLst>
              </a:tr>
              <a:tr h="104775">
                <a:tc>
                  <a:txBody>
                    <a:bodyPr/>
                    <a:lstStyle/>
                    <a:p>
                      <a:endParaRPr sz="100"/>
                    </a:p>
                  </a:txBody>
                  <a:tcPr marL="0" marR="0" marT="0" marB="0" anchor="b">
                    <a:lnL w="0"/>
                    <a:lnR w="0"/>
                    <a:lnT w="3175" cmpd="sng">
                      <a:solidFill>
                        <a:srgbClr val="000000"/>
                      </a:solidFill>
                      <a:prstDash val="solid"/>
                    </a:lnT>
                    <a:lnB w="0"/>
                    <a:noFill/>
                  </a:tcPr>
                </a:tc>
                <a:tc>
                  <a:txBody>
                    <a:bodyPr/>
                    <a:lstStyle/>
                    <a:p>
                      <a:endParaRPr sz="100"/>
                    </a:p>
                  </a:txBody>
                  <a:tcPr marL="0" marR="0" marT="0" marB="0" anchor="b">
                    <a:lnL w="0"/>
                    <a:lnR w="0"/>
                    <a:lnT w="3175" cmpd="sng">
                      <a:solidFill>
                        <a:srgbClr val="000000"/>
                      </a:solidFill>
                      <a:prstDash val="solid"/>
                    </a:lnT>
                    <a:lnB w="0"/>
                    <a:noFill/>
                  </a:tcPr>
                </a:tc>
                <a:tc>
                  <a:txBody>
                    <a:bodyPr/>
                    <a:lstStyle/>
                    <a:p>
                      <a:endParaRPr sz="100"/>
                    </a:p>
                  </a:txBody>
                  <a:tcPr marL="0" marR="0" marT="0" marB="0" anchor="b">
                    <a:lnL w="0"/>
                    <a:lnR w="0"/>
                    <a:lnT w="3175" cmpd="sng">
                      <a:solidFill>
                        <a:srgbClr val="000000"/>
                      </a:solidFill>
                      <a:prstDash val="solid"/>
                    </a:lnT>
                    <a:lnB w="0"/>
                    <a:noFill/>
                  </a:tcPr>
                </a:tc>
                <a:tc>
                  <a:txBody>
                    <a:bodyPr/>
                    <a:lstStyle/>
                    <a:p>
                      <a:endParaRPr sz="100"/>
                    </a:p>
                  </a:txBody>
                  <a:tcPr marL="0" marR="0" marT="0" marB="0" anchor="b">
                    <a:lnL w="0"/>
                    <a:lnR w="0"/>
                    <a:lnT w="3175" cmpd="sng">
                      <a:solidFill>
                        <a:srgbClr val="000000"/>
                      </a:solidFill>
                      <a:prstDash val="solid"/>
                    </a:lnT>
                    <a:lnB w="0"/>
                    <a:noFill/>
                  </a:tcPr>
                </a:tc>
                <a:tc>
                  <a:txBody>
                    <a:bodyPr/>
                    <a:lstStyle/>
                    <a:p>
                      <a:endParaRPr sz="100"/>
                    </a:p>
                  </a:txBody>
                  <a:tcPr marL="0" marR="0" marT="0" marB="0" anchor="b">
                    <a:lnL w="0"/>
                    <a:lnR w="0"/>
                    <a:lnT w="3175" cmpd="sng">
                      <a:solidFill>
                        <a:srgbClr val="000000"/>
                      </a:solidFill>
                      <a:prstDash val="solid"/>
                    </a:lnT>
                    <a:lnB w="0"/>
                    <a:noFill/>
                  </a:tcPr>
                </a:tc>
                <a:tc>
                  <a:txBody>
                    <a:bodyPr/>
                    <a:lstStyle/>
                    <a:p>
                      <a:endParaRPr sz="100"/>
                    </a:p>
                  </a:txBody>
                  <a:tcPr marL="0" marR="0" marT="0" marB="0" anchor="b">
                    <a:lnL w="0"/>
                    <a:lnR w="0"/>
                    <a:lnT w="3175" cmpd="sng">
                      <a:solidFill>
                        <a:srgbClr val="000000"/>
                      </a:solidFill>
                      <a:prstDash val="solid"/>
                    </a:lnT>
                    <a:lnB w="0"/>
                    <a:noFill/>
                  </a:tcPr>
                </a:tc>
                <a:tc>
                  <a:txBody>
                    <a:bodyPr/>
                    <a:lstStyle/>
                    <a:p>
                      <a:endParaRPr sz="100"/>
                    </a:p>
                  </a:txBody>
                  <a:tcPr marL="0" marR="0" marT="0" marB="0" anchor="b">
                    <a:lnL w="0"/>
                    <a:lnR w="0"/>
                    <a:lnT w="3175" cmpd="sng">
                      <a:solidFill>
                        <a:srgbClr val="000000"/>
                      </a:solidFill>
                      <a:prstDash val="solid"/>
                    </a:lnT>
                    <a:lnB w="0"/>
                    <a:noFill/>
                  </a:tcPr>
                </a:tc>
                <a:tc>
                  <a:txBody>
                    <a:bodyPr/>
                    <a:lstStyle/>
                    <a:p>
                      <a:endParaRPr sz="100"/>
                    </a:p>
                  </a:txBody>
                  <a:tcPr marL="0" marR="0" marT="0" marB="0" anchor="b">
                    <a:lnL w="0"/>
                    <a:lnR w="0"/>
                    <a:lnT w="3175" cmpd="sng">
                      <a:solidFill>
                        <a:srgbClr val="000000"/>
                      </a:solidFill>
                      <a:prstDash val="solid"/>
                    </a:lnT>
                    <a:lnB w="0"/>
                    <a:noFill/>
                  </a:tcPr>
                </a:tc>
                <a:tc>
                  <a:txBody>
                    <a:bodyPr/>
                    <a:lstStyle/>
                    <a:p>
                      <a:endParaRPr sz="100"/>
                    </a:p>
                  </a:txBody>
                  <a:tcPr marL="0" marR="0" marT="0" marB="0" anchor="b">
                    <a:lnL w="0"/>
                    <a:lnR w="0"/>
                    <a:lnT w="3175" cmpd="sng">
                      <a:solidFill>
                        <a:srgbClr val="000000"/>
                      </a:solidFill>
                      <a:prstDash val="solid"/>
                    </a:lnT>
                    <a:lnB w="0"/>
                    <a:noFill/>
                  </a:tcPr>
                </a:tc>
                <a:tc>
                  <a:txBody>
                    <a:bodyPr/>
                    <a:lstStyle/>
                    <a:p>
                      <a:endParaRPr sz="100"/>
                    </a:p>
                  </a:txBody>
                  <a:tcPr marL="0" marR="0" marT="0" marB="0" anchor="b">
                    <a:lnL w="0"/>
                    <a:lnR w="0"/>
                    <a:lnT w="3175" cmpd="sng">
                      <a:solidFill>
                        <a:srgbClr val="000000"/>
                      </a:solidFill>
                      <a:prstDash val="solid"/>
                    </a:lnT>
                    <a:lnB w="0"/>
                    <a:noFill/>
                  </a:tcPr>
                </a:tc>
                <a:tc>
                  <a:txBody>
                    <a:bodyPr/>
                    <a:lstStyle/>
                    <a:p>
                      <a:endParaRPr sz="100"/>
                    </a:p>
                  </a:txBody>
                  <a:tcPr marL="0" marR="0" marT="0" marB="0" anchor="b">
                    <a:lnL w="0"/>
                    <a:lnR w="0"/>
                    <a:lnT w="3175" cmpd="sng">
                      <a:solidFill>
                        <a:srgbClr val="000000"/>
                      </a:solidFill>
                      <a:prstDash val="solid"/>
                    </a:lnT>
                    <a:lnB w="0"/>
                    <a:noFill/>
                  </a:tcPr>
                </a:tc>
                <a:extLst>
                  <a:ext uri="{0D108BD9-81ED-4DB2-BD59-A6C34878D82A}">
                    <a16:rowId xmlns:a16="http://schemas.microsoft.com/office/drawing/2014/main" val="10004"/>
                  </a:ext>
                </a:extLst>
              </a:tr>
              <a:tr h="457200">
                <a:tc>
                  <a:txBody>
                    <a:bodyPr/>
                    <a:lstStyle/>
                    <a:p>
                      <a:pPr algn="ctr">
                        <a:lnSpc>
                          <a:spcPct val="83000"/>
                        </a:lnSpc>
                      </a:pPr>
                      <a:r>
                        <a:rPr sz="1400" b="1">
                          <a:solidFill>
                            <a:srgbClr val="FFFFFF"/>
                          </a:solidFill>
                          <a:latin typeface="Arial"/>
                          <a:ea typeface="Arial"/>
                        </a:rPr>
                        <a:t>Expense Budgets</a:t>
                      </a:r>
                    </a:p>
                  </a:txBody>
                  <a:tcPr marL="27432" marR="27432" marT="0" marB="0" anchor="ctr">
                    <a:lnL w="3175" cmpd="sng">
                      <a:solidFill>
                        <a:srgbClr val="000000"/>
                      </a:solidFill>
                      <a:prstDash val="solid"/>
                    </a:lnL>
                    <a:lnR w="3175" cmpd="sng">
                      <a:solidFill>
                        <a:srgbClr val="000000"/>
                      </a:solidFill>
                      <a:prstDash val="solid"/>
                    </a:lnR>
                    <a:lnT w="0"/>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FY2026 Budget</a:t>
                      </a:r>
                    </a:p>
                  </a:txBody>
                  <a:tcPr marL="27432" marR="27432" marT="0" marB="0" anchor="ctr">
                    <a:lnL w="3175" cmpd="sng">
                      <a:solidFill>
                        <a:srgbClr val="000000"/>
                      </a:solidFill>
                      <a:prstDash val="solid"/>
                    </a:lnL>
                    <a:lnR w="3175" cmpd="sng">
                      <a:solidFill>
                        <a:srgbClr val="000000"/>
                      </a:solidFill>
                      <a:prstDash val="solid"/>
                    </a:lnR>
                    <a:lnT w="0"/>
                    <a:lnB w="3175"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FY2027 Projected</a:t>
                      </a:r>
                    </a:p>
                  </a:txBody>
                  <a:tcPr marL="27432" marR="27432" marT="0" marB="0" anchor="ctr">
                    <a:lnL w="3175" cmpd="sng">
                      <a:solidFill>
                        <a:srgbClr val="000000"/>
                      </a:solidFill>
                      <a:prstDash val="solid"/>
                    </a:lnL>
                    <a:lnR w="3175" cmpd="sng">
                      <a:solidFill>
                        <a:srgbClr val="000000"/>
                      </a:solidFill>
                      <a:prstDash val="solid"/>
                    </a:lnR>
                    <a:lnT w="0"/>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Change</a:t>
                      </a:r>
                    </a:p>
                  </a:txBody>
                  <a:tcPr marL="27432" marR="27432" marT="0" marB="0" anchor="ctr">
                    <a:lnL w="3175" cmpd="sng">
                      <a:solidFill>
                        <a:srgbClr val="000000"/>
                      </a:solidFill>
                      <a:prstDash val="solid"/>
                    </a:lnL>
                    <a:lnR w="3175" cmpd="sng">
                      <a:solidFill>
                        <a:srgbClr val="000000"/>
                      </a:solidFill>
                      <a:prstDash val="solid"/>
                    </a:lnR>
                    <a:lnT w="0"/>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a:t>
                      </a:r>
                    </a:p>
                  </a:txBody>
                  <a:tcPr marL="27432" marR="27432" marT="0" marB="0" anchor="ctr">
                    <a:lnL w="3175" cmpd="sng">
                      <a:solidFill>
                        <a:srgbClr val="000000"/>
                      </a:solidFill>
                      <a:prstDash val="solid"/>
                    </a:lnL>
                    <a:lnR w="3175" cmpd="sng">
                      <a:solidFill>
                        <a:srgbClr val="000000"/>
                      </a:solidFill>
                      <a:prstDash val="solid"/>
                    </a:lnR>
                    <a:lnT w="0"/>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Projected FY2028</a:t>
                      </a:r>
                    </a:p>
                  </a:txBody>
                  <a:tcPr marL="27432" marR="27432" marT="0" marB="0" anchor="ctr">
                    <a:lnL w="3175" cmpd="sng">
                      <a:solidFill>
                        <a:srgbClr val="000000"/>
                      </a:solidFill>
                      <a:prstDash val="solid"/>
                    </a:lnL>
                    <a:lnR w="3175" cmpd="sng">
                      <a:solidFill>
                        <a:srgbClr val="000000"/>
                      </a:solidFill>
                      <a:prstDash val="solid"/>
                    </a:lnR>
                    <a:lnT w="0"/>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Change</a:t>
                      </a:r>
                    </a:p>
                  </a:txBody>
                  <a:tcPr marL="27432" marR="27432" marT="0" marB="0" anchor="ctr">
                    <a:lnL w="3175" cmpd="sng">
                      <a:solidFill>
                        <a:srgbClr val="000000"/>
                      </a:solidFill>
                      <a:prstDash val="solid"/>
                    </a:lnL>
                    <a:lnR w="3175" cmpd="sng">
                      <a:solidFill>
                        <a:srgbClr val="000000"/>
                      </a:solidFill>
                      <a:prstDash val="solid"/>
                    </a:lnR>
                    <a:lnT w="0"/>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a:t>
                      </a:r>
                    </a:p>
                  </a:txBody>
                  <a:tcPr marL="27432" marR="27432" marT="0" marB="0" anchor="ctr">
                    <a:lnL w="3175" cmpd="sng">
                      <a:solidFill>
                        <a:srgbClr val="000000"/>
                      </a:solidFill>
                      <a:prstDash val="solid"/>
                    </a:lnL>
                    <a:lnR w="3175" cmpd="sng">
                      <a:solidFill>
                        <a:srgbClr val="000000"/>
                      </a:solidFill>
                      <a:prstDash val="solid"/>
                    </a:lnR>
                    <a:lnT w="0"/>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Projected FY2029</a:t>
                      </a:r>
                    </a:p>
                  </a:txBody>
                  <a:tcPr marL="27432" marR="27432" marT="0" marB="0" anchor="ctr">
                    <a:lnL w="3175" cmpd="sng">
                      <a:solidFill>
                        <a:srgbClr val="000000"/>
                      </a:solidFill>
                      <a:prstDash val="solid"/>
                    </a:lnL>
                    <a:lnR w="3175" cmpd="sng">
                      <a:solidFill>
                        <a:srgbClr val="000000"/>
                      </a:solidFill>
                      <a:prstDash val="solid"/>
                    </a:lnR>
                    <a:lnT w="0"/>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Change</a:t>
                      </a:r>
                    </a:p>
                  </a:txBody>
                  <a:tcPr marL="27432" marR="27432" marT="0" marB="0" anchor="ctr">
                    <a:lnL w="3175" cmpd="sng">
                      <a:solidFill>
                        <a:srgbClr val="000000"/>
                      </a:solidFill>
                      <a:prstDash val="solid"/>
                    </a:lnL>
                    <a:lnR w="3175" cmpd="sng">
                      <a:solidFill>
                        <a:srgbClr val="000000"/>
                      </a:solidFill>
                      <a:prstDash val="solid"/>
                    </a:lnR>
                    <a:lnT w="0"/>
                    <a:lnB w="3175" cmpd="sng">
                      <a:solidFill>
                        <a:srgbClr val="000000"/>
                      </a:solidFill>
                      <a:prstDash val="solid"/>
                    </a:lnB>
                    <a:solidFill>
                      <a:srgbClr val="7F160E"/>
                    </a:solidFill>
                  </a:tcPr>
                </a:tc>
                <a:tc>
                  <a:txBody>
                    <a:bodyPr/>
                    <a:lstStyle/>
                    <a:p>
                      <a:pPr algn="ctr" defTabSz="0">
                        <a:lnSpc>
                          <a:spcPct val="83000"/>
                        </a:lnSpc>
                      </a:pPr>
                      <a:r>
                        <a:rPr sz="1400" b="1">
                          <a:solidFill>
                            <a:srgbClr val="FFFFFF"/>
                          </a:solidFill>
                          <a:latin typeface="Arial"/>
                          <a:ea typeface="Arial"/>
                        </a:rPr>
                        <a:t>%</a:t>
                      </a:r>
                    </a:p>
                  </a:txBody>
                  <a:tcPr marL="27432" marR="27432" marT="0" marB="0" anchor="ctr">
                    <a:lnL w="3175" cmpd="sng">
                      <a:solidFill>
                        <a:srgbClr val="000000"/>
                      </a:solidFill>
                      <a:prstDash val="solid"/>
                    </a:lnL>
                    <a:lnR w="3175" cmpd="sng">
                      <a:solidFill>
                        <a:srgbClr val="000000"/>
                      </a:solidFill>
                      <a:prstDash val="solid"/>
                    </a:lnR>
                    <a:lnT w="0"/>
                    <a:lnB w="6350" cmpd="sng">
                      <a:solidFill>
                        <a:srgbClr val="000000"/>
                      </a:solidFill>
                      <a:prstDash val="solid"/>
                    </a:lnB>
                    <a:solidFill>
                      <a:srgbClr val="7F160E"/>
                    </a:solidFill>
                  </a:tcPr>
                </a:tc>
                <a:extLst>
                  <a:ext uri="{0D108BD9-81ED-4DB2-BD59-A6C34878D82A}">
                    <a16:rowId xmlns:a16="http://schemas.microsoft.com/office/drawing/2014/main" val="10005"/>
                  </a:ext>
                </a:extLst>
              </a:tr>
              <a:tr h="276225">
                <a:tc>
                  <a:txBody>
                    <a:bodyPr/>
                    <a:lstStyle/>
                    <a:p>
                      <a:pPr algn="l">
                        <a:lnSpc>
                          <a:spcPct val="83000"/>
                        </a:lnSpc>
                      </a:pPr>
                      <a:r>
                        <a:rPr sz="1400">
                          <a:solidFill>
                            <a:srgbClr val="000000"/>
                          </a:solidFill>
                          <a:latin typeface="Arial"/>
                          <a:ea typeface="Arial"/>
                        </a:rPr>
                        <a:t>Total Expenses</a:t>
                      </a:r>
                    </a:p>
                  </a:txBody>
                  <a:tcPr marL="27432" marR="27432" marT="0" marB="0" anchor="ctr">
                    <a:lnL w="3175" cmpd="sng">
                      <a:solidFill>
                        <a:srgbClr val="000000"/>
                      </a:solidFill>
                      <a:prstDash val="solid"/>
                    </a:lnL>
                    <a:lnR w="3175" cmpd="sng">
                      <a:solidFill>
                        <a:srgbClr val="000000"/>
                      </a:solidFill>
                      <a:prstDash val="solid"/>
                    </a:lnR>
                    <a:lnT w="6350" cmpd="sng">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$147.41</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$154.22</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$6.81</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4.6%</a:t>
                      </a:r>
                    </a:p>
                  </a:txBody>
                  <a:tcPr marL="27432" marR="9144" marT="0" marB="0" anchor="ctr">
                    <a:lnL w="3175" cmpd="sng">
                      <a:solidFill>
                        <a:srgbClr val="000000"/>
                      </a:solidFill>
                      <a:prstDash val="solid"/>
                    </a:lnL>
                    <a:lnR w="3175" cmpd="sng">
                      <a:solidFill>
                        <a:srgbClr val="000000"/>
                      </a:solidFill>
                      <a:prstDash val="solid"/>
                    </a:lnR>
                    <a:lnT w="6350" cmpd="sng">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$161.02</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$6.80</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4.4%</a:t>
                      </a:r>
                    </a:p>
                  </a:txBody>
                  <a:tcPr marL="27432" marR="9144" marT="0" marB="0" anchor="ctr">
                    <a:lnL w="3175" cmpd="sng">
                      <a:solidFill>
                        <a:srgbClr val="000000"/>
                      </a:solidFill>
                      <a:prstDash val="solid"/>
                    </a:lnL>
                    <a:lnR w="3175" cmpd="sng">
                      <a:solidFill>
                        <a:srgbClr val="000000"/>
                      </a:solidFill>
                      <a:prstDash val="solid"/>
                    </a:lnR>
                    <a:lnT w="6350" cmpd="sng">
                      <a:solidFill>
                        <a:srgbClr val="000000"/>
                      </a:solidFill>
                      <a:prstDash val="solid"/>
                    </a:lnT>
                    <a:lnB w="3175" cmpd="sng">
                      <a:solidFill>
                        <a:srgbClr val="000000"/>
                      </a:solidFill>
                      <a:prstDash val="solid"/>
                    </a:lnB>
                    <a:noFill/>
                  </a:tcPr>
                </a:tc>
                <a:tc>
                  <a:txBody>
                    <a:bodyPr/>
                    <a:lstStyle/>
                    <a:p>
                      <a:pPr algn="ctr">
                        <a:lnSpc>
                          <a:spcPct val="83000"/>
                        </a:lnSpc>
                      </a:pPr>
                      <a:r>
                        <a:rPr sz="1400">
                          <a:solidFill>
                            <a:srgbClr val="000000"/>
                          </a:solidFill>
                          <a:latin typeface="Arial"/>
                          <a:ea typeface="Arial"/>
                        </a:rPr>
                        <a:t>$167.54</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$6.51</a:t>
                      </a:r>
                    </a:p>
                  </a:txBody>
                  <a:tcPr marL="27432" marR="9144" marT="0" marB="0" anchor="ctr">
                    <a:lnL w="3175" cmpd="sng">
                      <a:solidFill>
                        <a:srgbClr val="000000"/>
                      </a:solidFill>
                      <a:prstDash val="solid"/>
                    </a:lnL>
                    <a:lnR w="3175" cmpd="sng">
                      <a:solidFill>
                        <a:srgbClr val="000000"/>
                      </a:solidFill>
                      <a:prstDash val="solid"/>
                    </a:lnR>
                    <a:lnT w="3175" cmpd="sng">
                      <a:solidFill>
                        <a:srgbClr val="000000"/>
                      </a:solidFill>
                      <a:prstDash val="solid"/>
                    </a:lnT>
                    <a:lnB w="3175" cmpd="sng">
                      <a:solidFill>
                        <a:srgbClr val="000000"/>
                      </a:solidFill>
                      <a:prstDash val="solid"/>
                    </a:lnB>
                    <a:noFill/>
                  </a:tcPr>
                </a:tc>
                <a:tc>
                  <a:txBody>
                    <a:bodyPr/>
                    <a:lstStyle/>
                    <a:p>
                      <a:pPr algn="ctr" defTabSz="0">
                        <a:lnSpc>
                          <a:spcPct val="83000"/>
                        </a:lnSpc>
                      </a:pPr>
                      <a:r>
                        <a:rPr sz="1400">
                          <a:solidFill>
                            <a:srgbClr val="000000"/>
                          </a:solidFill>
                          <a:latin typeface="Arial"/>
                          <a:ea typeface="Arial"/>
                        </a:rPr>
                        <a:t>4.0%</a:t>
                      </a:r>
                    </a:p>
                  </a:txBody>
                  <a:tcPr marL="27432" marR="9144" marT="0" marB="0" anchor="ctr">
                    <a:lnL w="3175" cmpd="sng">
                      <a:solidFill>
                        <a:srgbClr val="000000"/>
                      </a:solidFill>
                      <a:prstDash val="solid"/>
                    </a:lnL>
                    <a:lnR w="3175" cmpd="sng">
                      <a:solidFill>
                        <a:srgbClr val="000000"/>
                      </a:solidFill>
                      <a:prstDash val="solid"/>
                    </a:lnR>
                    <a:lnT w="6350" cmpd="sng">
                      <a:solidFill>
                        <a:srgbClr val="000000"/>
                      </a:solidFill>
                      <a:prstDash val="solid"/>
                    </a:lnT>
                    <a:lnB w="3175" cmpd="sng">
                      <a:solidFill>
                        <a:srgbClr val="000000"/>
                      </a:solidFill>
                      <a:prstDash val="solid"/>
                    </a:lnB>
                    <a:noFill/>
                  </a:tcPr>
                </a:tc>
                <a:extLst>
                  <a:ext uri="{0D108BD9-81ED-4DB2-BD59-A6C34878D82A}">
                    <a16:rowId xmlns:a16="http://schemas.microsoft.com/office/drawing/2014/main" val="10006"/>
                  </a:ext>
                </a:extLst>
              </a:tr>
              <a:tr h="123825">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3175" cmpd="sng">
                      <a:solidFill>
                        <a:srgbClr val="000000"/>
                      </a:solidFill>
                      <a:prstDash val="solid"/>
                    </a:lnT>
                    <a:lnB w="6350" cmpd="sng">
                      <a:solidFill>
                        <a:srgbClr val="000000"/>
                      </a:solidFill>
                      <a:prstDash val="solid"/>
                    </a:lnB>
                    <a:noFill/>
                  </a:tcPr>
                </a:tc>
                <a:extLst>
                  <a:ext uri="{0D108BD9-81ED-4DB2-BD59-A6C34878D82A}">
                    <a16:rowId xmlns:a16="http://schemas.microsoft.com/office/drawing/2014/main" val="10007"/>
                  </a:ext>
                </a:extLst>
              </a:tr>
              <a:tr h="276225">
                <a:tc>
                  <a:txBody>
                    <a:bodyPr/>
                    <a:lstStyle/>
                    <a:p>
                      <a:pPr algn="ctr">
                        <a:lnSpc>
                          <a:spcPct val="83000"/>
                        </a:lnSpc>
                      </a:pPr>
                      <a:r>
                        <a:rPr sz="1400" b="1">
                          <a:solidFill>
                            <a:srgbClr val="000000"/>
                          </a:solidFill>
                          <a:latin typeface="Arial"/>
                          <a:ea typeface="Arial"/>
                        </a:rPr>
                        <a:t>Net Budget Surplus/(Deficit)</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ctr">
                        <a:lnSpc>
                          <a:spcPct val="83000"/>
                        </a:lnSpc>
                      </a:pPr>
                      <a:r>
                        <a:rPr sz="1400">
                          <a:solidFill>
                            <a:srgbClr val="000000"/>
                          </a:solidFill>
                          <a:latin typeface="Arial"/>
                          <a:ea typeface="Arial"/>
                        </a:rPr>
                        <a:t>$—</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ctr">
                        <a:lnSpc>
                          <a:spcPct val="83000"/>
                        </a:lnSpc>
                      </a:pPr>
                      <a:r>
                        <a:rPr sz="1400">
                          <a:solidFill>
                            <a:srgbClr val="000000"/>
                          </a:solidFill>
                          <a:latin typeface="Arial"/>
                          <a:ea typeface="Arial"/>
                        </a:rPr>
                        <a:t>$—</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ctr">
                        <a:lnSpc>
                          <a:spcPct val="83000"/>
                        </a:lnSpc>
                      </a:pPr>
                      <a:r>
                        <a:rPr sz="1400">
                          <a:solidFill>
                            <a:srgbClr val="000000"/>
                          </a:solidFill>
                          <a:latin typeface="Arial"/>
                          <a:ea typeface="Arial"/>
                        </a:rPr>
                        <a:t>$—</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ctr">
                        <a:lnSpc>
                          <a:spcPct val="83000"/>
                        </a:lnSpc>
                      </a:pPr>
                      <a:r>
                        <a:rPr sz="1400">
                          <a:solidFill>
                            <a:srgbClr val="000000"/>
                          </a:solidFill>
                          <a:latin typeface="Arial"/>
                          <a:ea typeface="Arial"/>
                        </a:rPr>
                        <a:t>$(5.84)</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08"/>
                  </a:ext>
                </a:extLst>
              </a:tr>
            </a:tbl>
          </a:graphicData>
        </a:graphic>
      </p:graphicFrame>
      <p:sp>
        <p:nvSpPr>
          <p:cNvPr id="4" name="New shape"/>
          <p:cNvSpPr/>
          <p:nvPr/>
        </p:nvSpPr>
        <p:spPr>
          <a:xfrm>
            <a:off x="789305" y="4835779"/>
            <a:ext cx="10909427" cy="139966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a:solidFill>
                  <a:srgbClr val="000000"/>
                </a:solidFill>
                <a:highlight>
                  <a:srgbClr val="FFFFFF"/>
                </a:highlight>
                <a:latin typeface="Arial"/>
                <a:ea typeface="Arial"/>
              </a:rPr>
              <a:t>This slide was presented at Summit 1</a:t>
            </a:r>
          </a:p>
          <a:p>
            <a:pPr algn="l" defTabSz="457200">
              <a:lnSpc>
                <a:spcPct val="100000"/>
              </a:lnSpc>
              <a:spcBef>
                <a:spcPct val="0"/>
              </a:spcBef>
              <a:spcAft>
                <a:spcPct val="0"/>
              </a:spcAft>
            </a:pPr>
            <a:endParaRPr sz="1800">
              <a:solidFill>
                <a:srgbClr val="000000"/>
              </a:solidFill>
              <a:latin typeface="Arial"/>
              <a:ea typeface="Arial"/>
            </a:endParaRPr>
          </a:p>
          <a:p>
            <a:pPr algn="l" defTabSz="457200">
              <a:lnSpc>
                <a:spcPct val="100000"/>
              </a:lnSpc>
              <a:spcBef>
                <a:spcPct val="0"/>
              </a:spcBef>
              <a:spcAft>
                <a:spcPct val="0"/>
              </a:spcAft>
            </a:pPr>
            <a:r>
              <a:rPr sz="1800">
                <a:solidFill>
                  <a:srgbClr val="000000"/>
                </a:solidFill>
                <a:highlight>
                  <a:srgbClr val="FFFFFF"/>
                </a:highlight>
                <a:latin typeface="Arial"/>
                <a:ea typeface="Arial"/>
              </a:rPr>
              <a:t>Work needs to be done with the MYBAC committee to determine the impact of FY2027 decisions and how they affect the out-years of the model, including when to request an override.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906907" y="1195451"/>
            <a:ext cx="11078210" cy="72174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100000"/>
              </a:lnSpc>
              <a:spcBef>
                <a:spcPct val="0"/>
              </a:spcBef>
              <a:spcAft>
                <a:spcPct val="0"/>
              </a:spcAft>
            </a:pPr>
            <a:r>
              <a:rPr sz="3200" b="1">
                <a:solidFill>
                  <a:srgbClr val="000000"/>
                </a:solidFill>
                <a:latin typeface="Arial"/>
                <a:ea typeface="Arial"/>
              </a:rPr>
              <a:t>FY2027 Budget Process </a:t>
            </a:r>
          </a:p>
        </p:txBody>
      </p:sp>
      <p:graphicFrame>
        <p:nvGraphicFramePr>
          <p:cNvPr id="3" name="New Table"/>
          <p:cNvGraphicFramePr>
            <a:graphicFrameLocks noGrp="1"/>
          </p:cNvGraphicFramePr>
          <p:nvPr/>
        </p:nvGraphicFramePr>
        <p:xfrm>
          <a:off x="741426" y="2069592"/>
          <a:ext cx="10706100" cy="3371850"/>
        </p:xfrm>
        <a:graphic>
          <a:graphicData uri="http://schemas.openxmlformats.org/drawingml/2006/table">
            <a:tbl>
              <a:tblPr>
                <a:tableStyleId>{5C22544A-7EE6-4342-B048-85BDC9FD1C3A}</a:tableStyleId>
              </a:tblPr>
              <a:tblGrid>
                <a:gridCol w="2676525">
                  <a:extLst>
                    <a:ext uri="{9D8B030D-6E8A-4147-A177-3AD203B41FA5}">
                      <a16:colId xmlns:a16="http://schemas.microsoft.com/office/drawing/2014/main" val="20000"/>
                    </a:ext>
                  </a:extLst>
                </a:gridCol>
                <a:gridCol w="2676525">
                  <a:extLst>
                    <a:ext uri="{9D8B030D-6E8A-4147-A177-3AD203B41FA5}">
                      <a16:colId xmlns:a16="http://schemas.microsoft.com/office/drawing/2014/main" val="20001"/>
                    </a:ext>
                  </a:extLst>
                </a:gridCol>
                <a:gridCol w="2676525">
                  <a:extLst>
                    <a:ext uri="{9D8B030D-6E8A-4147-A177-3AD203B41FA5}">
                      <a16:colId xmlns:a16="http://schemas.microsoft.com/office/drawing/2014/main" val="20002"/>
                    </a:ext>
                  </a:extLst>
                </a:gridCol>
                <a:gridCol w="2676525">
                  <a:extLst>
                    <a:ext uri="{9D8B030D-6E8A-4147-A177-3AD203B41FA5}">
                      <a16:colId xmlns:a16="http://schemas.microsoft.com/office/drawing/2014/main" val="20003"/>
                    </a:ext>
                  </a:extLst>
                </a:gridCol>
              </a:tblGrid>
              <a:tr h="276225">
                <a:tc>
                  <a:txBody>
                    <a:bodyPr/>
                    <a:lstStyle/>
                    <a:p>
                      <a:pPr algn="l">
                        <a:lnSpc>
                          <a:spcPct val="83000"/>
                        </a:lnSpc>
                      </a:pPr>
                      <a:r>
                        <a:rPr sz="1600" b="1">
                          <a:solidFill>
                            <a:srgbClr val="000000"/>
                          </a:solidFill>
                          <a:latin typeface="Arial"/>
                          <a:ea typeface="Arial"/>
                        </a:rPr>
                        <a:t>Oct. 2025 -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l">
                        <a:lnSpc>
                          <a:spcPct val="83000"/>
                        </a:lnSpc>
                      </a:pPr>
                      <a:r>
                        <a:rPr sz="1600" b="1">
                          <a:solidFill>
                            <a:srgbClr val="000000"/>
                          </a:solidFill>
                          <a:latin typeface="Arial"/>
                          <a:ea typeface="Arial"/>
                        </a:rPr>
                        <a:t>Nov. 2025 -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l" defTabSz="457200">
                        <a:lnSpc>
                          <a:spcPct val="83000"/>
                        </a:lnSpc>
                        <a:spcBef>
                          <a:spcPct val="0"/>
                        </a:spcBef>
                        <a:spcAft>
                          <a:spcPts val="300"/>
                        </a:spcAft>
                      </a:pPr>
                      <a:r>
                        <a:rPr sz="1600" b="1">
                          <a:solidFill>
                            <a:srgbClr val="000000"/>
                          </a:solidFill>
                          <a:latin typeface="Arial"/>
                          <a:ea typeface="Arial"/>
                        </a:rPr>
                        <a:t>Dec. 2025 -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l" defTabSz="457200">
                        <a:lnSpc>
                          <a:spcPct val="83000"/>
                        </a:lnSpc>
                        <a:spcBef>
                          <a:spcPct val="0"/>
                        </a:spcBef>
                        <a:spcAft>
                          <a:spcPts val="300"/>
                        </a:spcAft>
                      </a:pPr>
                      <a:r>
                        <a:rPr sz="1600" b="1">
                          <a:solidFill>
                            <a:srgbClr val="000000"/>
                          </a:solidFill>
                          <a:latin typeface="Arial"/>
                          <a:ea typeface="Arial"/>
                        </a:rPr>
                        <a:t>Jan. 2026 -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00"/>
                  </a:ext>
                </a:extLst>
              </a:tr>
              <a:tr h="1190625">
                <a:tc>
                  <a:txBody>
                    <a:bodyPr/>
                    <a:lstStyle/>
                    <a:p>
                      <a:pPr algn="l" defTabSz="457200">
                        <a:lnSpc>
                          <a:spcPct val="83000"/>
                        </a:lnSpc>
                        <a:spcBef>
                          <a:spcPct val="0"/>
                        </a:spcBef>
                        <a:spcAft>
                          <a:spcPts val="300"/>
                        </a:spcAft>
                      </a:pPr>
                      <a:r>
                        <a:rPr sz="1600">
                          <a:solidFill>
                            <a:srgbClr val="000000"/>
                          </a:solidFill>
                          <a:latin typeface="Arial"/>
                          <a:ea typeface="Arial"/>
                        </a:rPr>
                        <a:t>9 - Budget Summit #1       Special Town Meeting     </a:t>
                      </a:r>
                    </a:p>
                  </a:txBody>
                  <a:tcPr marL="27432" marR="27432" marT="27432"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noFill/>
                  </a:tcPr>
                </a:tc>
                <a:tc>
                  <a:txBody>
                    <a:bodyPr/>
                    <a:lstStyle/>
                    <a:p>
                      <a:pPr marL="400050" indent="-400050" algn="l" defTabSz="457200">
                        <a:lnSpc>
                          <a:spcPct val="83000"/>
                        </a:lnSpc>
                        <a:spcBef>
                          <a:spcPct val="0"/>
                        </a:spcBef>
                        <a:spcAft>
                          <a:spcPts val="300"/>
                        </a:spcAft>
                      </a:pPr>
                      <a:r>
                        <a:rPr sz="1600">
                          <a:solidFill>
                            <a:srgbClr val="0F7F40"/>
                          </a:solidFill>
                          <a:latin typeface="Arial"/>
                          <a:ea typeface="Arial"/>
                        </a:rPr>
                        <a:t>20 - Budget Summit #2</a:t>
                      </a:r>
                    </a:p>
                    <a:p>
                      <a:pPr marL="400050" indent="-171450" algn="l" defTabSz="457200">
                        <a:lnSpc>
                          <a:spcPct val="83000"/>
                        </a:lnSpc>
                        <a:spcBef>
                          <a:spcPct val="0"/>
                        </a:spcBef>
                        <a:spcAft>
                          <a:spcPct val="0"/>
                        </a:spcAft>
                      </a:pPr>
                      <a:r>
                        <a:rPr sz="1600">
                          <a:solidFill>
                            <a:srgbClr val="0F7F40"/>
                          </a:solidFill>
                          <a:latin typeface="Arial"/>
                          <a:ea typeface="Arial"/>
                        </a:rPr>
                        <a:t> - revenue forecasts/allocations, </a:t>
                      </a:r>
                    </a:p>
                    <a:p>
                      <a:pPr marL="400050" indent="-171450" algn="l" defTabSz="457200">
                        <a:lnSpc>
                          <a:spcPct val="83000"/>
                        </a:lnSpc>
                        <a:spcBef>
                          <a:spcPct val="0"/>
                        </a:spcBef>
                        <a:spcAft>
                          <a:spcPct val="0"/>
                        </a:spcAft>
                      </a:pPr>
                      <a:r>
                        <a:rPr sz="1600">
                          <a:solidFill>
                            <a:srgbClr val="0F7F40"/>
                          </a:solidFill>
                          <a:latin typeface="Arial"/>
                          <a:ea typeface="Arial"/>
                        </a:rPr>
                        <a:t> - town and school budget drivers</a:t>
                      </a:r>
                    </a:p>
                  </a:txBody>
                  <a:tcPr marL="27432" marR="27432" marT="27432"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noFill/>
                  </a:tcPr>
                </a:tc>
                <a:tc>
                  <a:txBody>
                    <a:bodyPr/>
                    <a:lstStyle/>
                    <a:p>
                      <a:pPr algn="l" defTabSz="457200">
                        <a:lnSpc>
                          <a:spcPct val="83000"/>
                        </a:lnSpc>
                        <a:spcBef>
                          <a:spcPct val="0"/>
                        </a:spcBef>
                        <a:spcAft>
                          <a:spcPts val="300"/>
                        </a:spcAft>
                      </a:pPr>
                      <a:r>
                        <a:rPr sz="1600">
                          <a:solidFill>
                            <a:srgbClr val="000000"/>
                          </a:solidFill>
                          <a:latin typeface="Arial"/>
                          <a:ea typeface="Arial"/>
                        </a:rPr>
                        <a:t> </a:t>
                      </a:r>
                      <a:r>
                        <a:rPr sz="1600" i="1">
                          <a:solidFill>
                            <a:srgbClr val="000000"/>
                          </a:solidFill>
                          <a:latin typeface="Arial"/>
                          <a:ea typeface="Arial"/>
                        </a:rPr>
                        <a:t>Budget work with </a:t>
                      </a:r>
                    </a:p>
                    <a:p>
                      <a:pPr marL="400050" indent="-400050" algn="l" defTabSz="457200">
                        <a:lnSpc>
                          <a:spcPct val="83000"/>
                        </a:lnSpc>
                        <a:spcBef>
                          <a:spcPct val="0"/>
                        </a:spcBef>
                        <a:spcAft>
                          <a:spcPct val="0"/>
                        </a:spcAft>
                      </a:pPr>
                      <a:r>
                        <a:rPr sz="1600" i="1">
                          <a:solidFill>
                            <a:srgbClr val="000000"/>
                          </a:solidFill>
                          <a:latin typeface="Arial"/>
                          <a:ea typeface="Arial"/>
                        </a:rPr>
                        <a:t>Boards/Committees  </a:t>
                      </a:r>
                    </a:p>
                    <a:p>
                      <a:pPr marL="400050" indent="-400050" algn="l" defTabSz="457200">
                        <a:lnSpc>
                          <a:spcPct val="83000"/>
                        </a:lnSpc>
                        <a:spcBef>
                          <a:spcPct val="0"/>
                        </a:spcBef>
                        <a:spcAft>
                          <a:spcPct val="0"/>
                        </a:spcAft>
                      </a:pPr>
                      <a:endParaRPr sz="1600">
                        <a:solidFill>
                          <a:srgbClr val="000000"/>
                        </a:solidFill>
                        <a:latin typeface="Arial"/>
                        <a:ea typeface="Arial"/>
                      </a:endParaRPr>
                    </a:p>
                  </a:txBody>
                  <a:tcPr marL="27432" marR="27432" marT="27432"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noFill/>
                  </a:tcPr>
                </a:tc>
                <a:tc>
                  <a:txBody>
                    <a:bodyPr/>
                    <a:lstStyle/>
                    <a:p>
                      <a:pPr algn="l" defTabSz="457200">
                        <a:lnSpc>
                          <a:spcPct val="83000"/>
                        </a:lnSpc>
                        <a:spcBef>
                          <a:spcPct val="0"/>
                        </a:spcBef>
                        <a:spcAft>
                          <a:spcPts val="300"/>
                        </a:spcAft>
                      </a:pPr>
                      <a:r>
                        <a:rPr sz="1600">
                          <a:solidFill>
                            <a:srgbClr val="FAAC16"/>
                          </a:solidFill>
                          <a:latin typeface="Arial"/>
                          <a:ea typeface="Arial"/>
                        </a:rPr>
                        <a:t>28- Governor's Budget released</a:t>
                      </a:r>
                      <a:r>
                        <a:rPr sz="1600">
                          <a:solidFill>
                            <a:srgbClr val="000000"/>
                          </a:solidFill>
                          <a:latin typeface="Arial"/>
                          <a:ea typeface="Arial"/>
                        </a:rPr>
                        <a:t>                            30- Preliminary Budgets due </a:t>
                      </a:r>
                    </a:p>
                  </a:txBody>
                  <a:tcPr marL="27432" marR="27432" marT="27432"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noFill/>
                  </a:tcPr>
                </a:tc>
                <a:extLst>
                  <a:ext uri="{0D108BD9-81ED-4DB2-BD59-A6C34878D82A}">
                    <a16:rowId xmlns:a16="http://schemas.microsoft.com/office/drawing/2014/main" val="10001"/>
                  </a:ext>
                </a:extLst>
              </a:tr>
              <a:tr h="276225">
                <a:tc>
                  <a:txBody>
                    <a:bodyPr/>
                    <a:lstStyle/>
                    <a:p>
                      <a:pPr algn="l" defTabSz="457200">
                        <a:lnSpc>
                          <a:spcPct val="83000"/>
                        </a:lnSpc>
                        <a:spcBef>
                          <a:spcPct val="0"/>
                        </a:spcBef>
                        <a:spcAft>
                          <a:spcPts val="300"/>
                        </a:spcAft>
                      </a:pPr>
                      <a:r>
                        <a:rPr sz="1600" b="1">
                          <a:solidFill>
                            <a:srgbClr val="000000"/>
                          </a:solidFill>
                          <a:latin typeface="Arial"/>
                          <a:ea typeface="Arial"/>
                        </a:rPr>
                        <a:t>Feb. 2026 -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l" defTabSz="457200">
                        <a:lnSpc>
                          <a:spcPct val="83000"/>
                        </a:lnSpc>
                        <a:spcBef>
                          <a:spcPct val="0"/>
                        </a:spcBef>
                        <a:spcAft>
                          <a:spcPts val="300"/>
                        </a:spcAft>
                      </a:pPr>
                      <a:r>
                        <a:rPr sz="1600" b="1">
                          <a:solidFill>
                            <a:srgbClr val="000000"/>
                          </a:solidFill>
                          <a:latin typeface="Arial"/>
                          <a:ea typeface="Arial"/>
                        </a:rPr>
                        <a:t>March 2026 -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l" defTabSz="457200">
                        <a:lnSpc>
                          <a:spcPct val="83000"/>
                        </a:lnSpc>
                        <a:spcBef>
                          <a:spcPct val="0"/>
                        </a:spcBef>
                        <a:spcAft>
                          <a:spcPts val="300"/>
                        </a:spcAft>
                      </a:pPr>
                      <a:r>
                        <a:rPr sz="1600" b="1">
                          <a:solidFill>
                            <a:srgbClr val="000000"/>
                          </a:solidFill>
                          <a:latin typeface="Arial"/>
                          <a:ea typeface="Arial"/>
                        </a:rPr>
                        <a:t>April 2026 -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l" defTabSz="457200">
                        <a:lnSpc>
                          <a:spcPct val="83000"/>
                        </a:lnSpc>
                        <a:spcBef>
                          <a:spcPct val="0"/>
                        </a:spcBef>
                        <a:spcAft>
                          <a:spcPts val="300"/>
                        </a:spcAft>
                      </a:pPr>
                      <a:r>
                        <a:rPr sz="1600" b="1">
                          <a:solidFill>
                            <a:srgbClr val="000000"/>
                          </a:solidFill>
                          <a:latin typeface="Arial"/>
                          <a:ea typeface="Arial"/>
                        </a:rPr>
                        <a:t>May 2026 -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02"/>
                  </a:ext>
                </a:extLst>
              </a:tr>
              <a:tr h="1628775">
                <a:tc>
                  <a:txBody>
                    <a:bodyPr/>
                    <a:lstStyle/>
                    <a:p>
                      <a:pPr marL="194310" indent="-171450" algn="l" defTabSz="457200">
                        <a:lnSpc>
                          <a:spcPct val="83000"/>
                        </a:lnSpc>
                        <a:spcBef>
                          <a:spcPct val="0"/>
                        </a:spcBef>
                        <a:spcAft>
                          <a:spcPts val="300"/>
                        </a:spcAft>
                      </a:pPr>
                      <a:r>
                        <a:rPr sz="1600">
                          <a:solidFill>
                            <a:srgbClr val="0F7F40"/>
                          </a:solidFill>
                          <a:latin typeface="Arial"/>
                          <a:ea typeface="Arial"/>
                        </a:rPr>
                        <a:t>5 - Budget Summit #3                - review preliminary budgets  </a:t>
                      </a:r>
                      <a:r>
                        <a:rPr sz="1600">
                          <a:solidFill>
                            <a:srgbClr val="000000"/>
                          </a:solidFill>
                          <a:latin typeface="Arial"/>
                          <a:ea typeface="Arial"/>
                        </a:rPr>
                        <a:t>                            </a:t>
                      </a:r>
                    </a:p>
                    <a:p>
                      <a:pPr marL="194310" indent="-171450" algn="l" defTabSz="457200">
                        <a:lnSpc>
                          <a:spcPct val="83000"/>
                        </a:lnSpc>
                        <a:spcBef>
                          <a:spcPct val="0"/>
                        </a:spcBef>
                        <a:spcAft>
                          <a:spcPts val="300"/>
                        </a:spcAft>
                      </a:pPr>
                      <a:r>
                        <a:rPr sz="1600">
                          <a:solidFill>
                            <a:srgbClr val="000000"/>
                          </a:solidFill>
                          <a:latin typeface="Arial"/>
                          <a:ea typeface="Arial"/>
                        </a:rPr>
                        <a:t>17 - Preliminary Budgets posted</a:t>
                      </a:r>
                    </a:p>
                  </a:txBody>
                  <a:tcPr marL="27432" marR="27432" marT="27432"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noFill/>
                  </a:tcPr>
                </a:tc>
                <a:tc>
                  <a:txBody>
                    <a:bodyPr/>
                    <a:lstStyle/>
                    <a:p>
                      <a:pPr algn="l" defTabSz="457200">
                        <a:lnSpc>
                          <a:spcPct val="83000"/>
                        </a:lnSpc>
                        <a:spcBef>
                          <a:spcPct val="0"/>
                        </a:spcBef>
                        <a:spcAft>
                          <a:spcPts val="300"/>
                        </a:spcAft>
                      </a:pPr>
                      <a:r>
                        <a:rPr sz="1600" b="1">
                          <a:solidFill>
                            <a:srgbClr val="D76428"/>
                          </a:solidFill>
                          <a:latin typeface="Arial"/>
                          <a:ea typeface="Arial"/>
                        </a:rPr>
                        <a:t>2 - Special Town Meeting</a:t>
                      </a:r>
                      <a:r>
                        <a:rPr sz="1600" b="1">
                          <a:solidFill>
                            <a:srgbClr val="000000"/>
                          </a:solidFill>
                          <a:latin typeface="Arial"/>
                          <a:ea typeface="Arial"/>
                        </a:rPr>
                        <a:t> </a:t>
                      </a:r>
                      <a:r>
                        <a:rPr sz="1600" i="1">
                          <a:solidFill>
                            <a:srgbClr val="000000"/>
                          </a:solidFill>
                          <a:latin typeface="Arial"/>
                          <a:ea typeface="Arial"/>
                        </a:rPr>
                        <a:t>Prep for Town Meeting</a:t>
                      </a:r>
                    </a:p>
                  </a:txBody>
                  <a:tcPr marL="27432" marR="27432" marT="27432"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noFill/>
                  </a:tcPr>
                </a:tc>
                <a:tc>
                  <a:txBody>
                    <a:bodyPr/>
                    <a:lstStyle/>
                    <a:p>
                      <a:pPr marL="400050" indent="-400050" algn="l" defTabSz="457200">
                        <a:lnSpc>
                          <a:spcPct val="83000"/>
                        </a:lnSpc>
                        <a:spcBef>
                          <a:spcPct val="0"/>
                        </a:spcBef>
                        <a:spcAft>
                          <a:spcPts val="300"/>
                        </a:spcAft>
                      </a:pPr>
                      <a:r>
                        <a:rPr sz="1600" b="1">
                          <a:solidFill>
                            <a:srgbClr val="0A2299"/>
                          </a:solidFill>
                          <a:latin typeface="Arial"/>
                          <a:ea typeface="Arial"/>
                        </a:rPr>
                        <a:t>7- Belmont Town Election</a:t>
                      </a:r>
                    </a:p>
                    <a:p>
                      <a:pPr algn="l" defTabSz="457200">
                        <a:lnSpc>
                          <a:spcPct val="83000"/>
                        </a:lnSpc>
                        <a:spcBef>
                          <a:spcPct val="0"/>
                        </a:spcBef>
                        <a:spcAft>
                          <a:spcPct val="0"/>
                        </a:spcAft>
                      </a:pPr>
                      <a:r>
                        <a:rPr sz="1600">
                          <a:solidFill>
                            <a:srgbClr val="000000"/>
                          </a:solidFill>
                          <a:latin typeface="Arial"/>
                          <a:ea typeface="Arial"/>
                        </a:rPr>
                        <a:t>16- Reports due- WC, CCBC, CPC                       </a:t>
                      </a:r>
                    </a:p>
                  </a:txBody>
                  <a:tcPr marL="27432" marR="27432" marT="27432"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noFill/>
                  </a:tcPr>
                </a:tc>
                <a:tc>
                  <a:txBody>
                    <a:bodyPr/>
                    <a:lstStyle/>
                    <a:p>
                      <a:pPr algn="l" defTabSz="457200">
                        <a:lnSpc>
                          <a:spcPct val="83000"/>
                        </a:lnSpc>
                        <a:spcBef>
                          <a:spcPct val="0"/>
                        </a:spcBef>
                        <a:spcAft>
                          <a:spcPts val="300"/>
                        </a:spcAft>
                      </a:pPr>
                      <a:r>
                        <a:rPr sz="1600" b="1">
                          <a:solidFill>
                            <a:srgbClr val="D76428"/>
                          </a:solidFill>
                          <a:latin typeface="Arial"/>
                          <a:ea typeface="Arial"/>
                        </a:rPr>
                        <a:t>4 - Town Meeting begins  </a:t>
                      </a:r>
                      <a:r>
                        <a:rPr sz="1600">
                          <a:solidFill>
                            <a:srgbClr val="D76428"/>
                          </a:solidFill>
                          <a:latin typeface="Arial"/>
                          <a:ea typeface="Arial"/>
                        </a:rPr>
                        <a:t>  </a:t>
                      </a:r>
                      <a:r>
                        <a:rPr sz="1600">
                          <a:solidFill>
                            <a:srgbClr val="000000"/>
                          </a:solidFill>
                          <a:latin typeface="Arial"/>
                          <a:ea typeface="Arial"/>
                        </a:rPr>
                        <a:t>   18- FY27 Budget votes</a:t>
                      </a:r>
                    </a:p>
                    <a:p>
                      <a:pPr algn="l" defTabSz="457200">
                        <a:lnSpc>
                          <a:spcPct val="83000"/>
                        </a:lnSpc>
                        <a:spcBef>
                          <a:spcPct val="0"/>
                        </a:spcBef>
                        <a:spcAft>
                          <a:spcPct val="0"/>
                        </a:spcAft>
                      </a:pPr>
                      <a:endParaRPr sz="1600">
                        <a:solidFill>
                          <a:srgbClr val="000000"/>
                        </a:solidFill>
                        <a:latin typeface="Arial"/>
                        <a:ea typeface="Arial"/>
                      </a:endParaRPr>
                    </a:p>
                    <a:p>
                      <a:pPr algn="l" defTabSz="457200">
                        <a:lnSpc>
                          <a:spcPct val="83000"/>
                        </a:lnSpc>
                        <a:spcBef>
                          <a:spcPct val="0"/>
                        </a:spcBef>
                        <a:spcAft>
                          <a:spcPct val="0"/>
                        </a:spcAft>
                      </a:pPr>
                      <a:endParaRPr sz="1600" b="1">
                        <a:solidFill>
                          <a:srgbClr val="000000"/>
                        </a:solidFill>
                        <a:latin typeface="Arial"/>
                        <a:ea typeface="Arial"/>
                      </a:endParaRPr>
                    </a:p>
                    <a:p>
                      <a:pPr marL="400050" indent="-400050" algn="l" defTabSz="457200">
                        <a:lnSpc>
                          <a:spcPct val="83000"/>
                        </a:lnSpc>
                        <a:spcBef>
                          <a:spcPct val="0"/>
                        </a:spcBef>
                        <a:spcAft>
                          <a:spcPct val="0"/>
                        </a:spcAft>
                      </a:pPr>
                      <a:endParaRPr sz="1600">
                        <a:solidFill>
                          <a:srgbClr val="000000"/>
                        </a:solidFill>
                        <a:latin typeface="Arial"/>
                        <a:ea typeface="Arial"/>
                      </a:endParaRPr>
                    </a:p>
                  </a:txBody>
                  <a:tcPr marL="27432" marR="27432" marT="27432"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noFill/>
                  </a:tcPr>
                </a:tc>
                <a:extLst>
                  <a:ext uri="{0D108BD9-81ED-4DB2-BD59-A6C34878D82A}">
                    <a16:rowId xmlns:a16="http://schemas.microsoft.com/office/drawing/2014/main" val="10003"/>
                  </a:ext>
                </a:extLst>
              </a:tr>
            </a:tbl>
          </a:graphicData>
        </a:graphic>
      </p:graphicFrame>
      <p:sp>
        <p:nvSpPr>
          <p:cNvPr id="4" name="New shape"/>
          <p:cNvSpPr/>
          <p:nvPr/>
        </p:nvSpPr>
        <p:spPr>
          <a:xfrm>
            <a:off x="1509141" y="2755646"/>
            <a:ext cx="709676" cy="67335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509141" y="2755646"/>
            <a:ext cx="709676" cy="673354"/>
          </a:xfrm>
          <a:prstGeom prst="rect">
            <a:avLst/>
          </a:prstGeom>
        </p:spPr>
      </p:pic>
      <p:sp>
        <p:nvSpPr>
          <p:cNvPr id="6" name="New shape"/>
          <p:cNvSpPr/>
          <p:nvPr/>
        </p:nvSpPr>
        <p:spPr>
          <a:xfrm>
            <a:off x="4809617" y="3130169"/>
            <a:ext cx="941451" cy="4419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297305"/>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87000"/>
              </a:lnSpc>
              <a:spcBef>
                <a:spcPct val="0"/>
              </a:spcBef>
              <a:spcAft>
                <a:spcPct val="0"/>
              </a:spcAft>
            </a:pPr>
            <a:r>
              <a:rPr sz="3200" b="1">
                <a:solidFill>
                  <a:srgbClr val="000000"/>
                </a:solidFill>
                <a:latin typeface="Arial"/>
                <a:ea typeface="Arial"/>
              </a:rPr>
              <a:t>Review of FY2027 Budget Process</a:t>
            </a:r>
          </a:p>
        </p:txBody>
      </p:sp>
      <p:sp>
        <p:nvSpPr>
          <p:cNvPr id="3" name="New shape"/>
          <p:cNvSpPr/>
          <p:nvPr/>
        </p:nvSpPr>
        <p:spPr>
          <a:xfrm>
            <a:off x="750570" y="2310765"/>
            <a:ext cx="10372598" cy="377926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457200" lvl="1" indent="-228600" algn="l" defTabSz="457200">
              <a:lnSpc>
                <a:spcPct val="87000"/>
              </a:lnSpc>
              <a:spcBef>
                <a:spcPct val="0"/>
              </a:spcBef>
              <a:spcAft>
                <a:spcPct val="0"/>
              </a:spcAft>
              <a:buChar char="•"/>
            </a:pPr>
            <a:r>
              <a:rPr sz="2400">
                <a:solidFill>
                  <a:srgbClr val="B6B6B6"/>
                </a:solidFill>
                <a:latin typeface="Arial"/>
                <a:ea typeface="Arial"/>
              </a:rPr>
              <a:t>Budget Summit I, October 9th -  Estimated Revenues</a:t>
            </a:r>
          </a:p>
          <a:p>
            <a:pPr algn="l" defTabSz="457200">
              <a:lnSpc>
                <a:spcPct val="87000"/>
              </a:lnSpc>
              <a:spcBef>
                <a:spcPct val="0"/>
              </a:spcBef>
              <a:spcAft>
                <a:spcPct val="0"/>
              </a:spcAft>
            </a:pPr>
            <a:endParaRPr sz="2400">
              <a:solidFill>
                <a:srgbClr val="000000"/>
              </a:solidFill>
              <a:latin typeface="Arial"/>
              <a:ea typeface="Arial"/>
            </a:endParaRPr>
          </a:p>
          <a:p>
            <a:pPr marL="457200" lvl="1" indent="-228600" algn="l" defTabSz="457200">
              <a:lnSpc>
                <a:spcPct val="87000"/>
              </a:lnSpc>
              <a:spcBef>
                <a:spcPct val="0"/>
              </a:spcBef>
              <a:spcAft>
                <a:spcPct val="0"/>
              </a:spcAft>
              <a:buChar char="•"/>
            </a:pPr>
            <a:r>
              <a:rPr sz="3200" b="1">
                <a:solidFill>
                  <a:srgbClr val="000000"/>
                </a:solidFill>
                <a:latin typeface="Arial"/>
                <a:ea typeface="Arial"/>
              </a:rPr>
              <a:t>Budget Summit II November 20th: Review of Key Components of the FY2027 Operating Budget</a:t>
            </a:r>
          </a:p>
          <a:p>
            <a:pPr algn="l" defTabSz="457200">
              <a:lnSpc>
                <a:spcPct val="87000"/>
              </a:lnSpc>
              <a:spcBef>
                <a:spcPct val="0"/>
              </a:spcBef>
              <a:spcAft>
                <a:spcPct val="0"/>
              </a:spcAft>
            </a:pPr>
            <a:endParaRPr sz="2400">
              <a:solidFill>
                <a:srgbClr val="000000"/>
              </a:solidFill>
              <a:latin typeface="Arial"/>
              <a:ea typeface="Arial"/>
            </a:endParaRPr>
          </a:p>
          <a:p>
            <a:pPr marL="457200" lvl="1" indent="-228600" algn="l" defTabSz="457200">
              <a:lnSpc>
                <a:spcPct val="87000"/>
              </a:lnSpc>
              <a:spcBef>
                <a:spcPct val="0"/>
              </a:spcBef>
              <a:spcAft>
                <a:spcPct val="0"/>
              </a:spcAft>
              <a:buChar char="•"/>
            </a:pPr>
            <a:r>
              <a:rPr sz="2400">
                <a:solidFill>
                  <a:srgbClr val="B6B6B6"/>
                </a:solidFill>
                <a:latin typeface="Arial"/>
                <a:ea typeface="Arial"/>
              </a:rPr>
              <a:t>Budget Summit III, February 5, 2026 - Town Administrator and Superintendent FY2027 Preliminary Operating Budget</a:t>
            </a:r>
          </a:p>
          <a:p>
            <a:pPr algn="l" defTabSz="457200">
              <a:lnSpc>
                <a:spcPct val="87000"/>
              </a:lnSpc>
              <a:spcBef>
                <a:spcPct val="0"/>
              </a:spcBef>
              <a:spcAft>
                <a:spcPct val="0"/>
              </a:spcAft>
            </a:pPr>
            <a:endParaRPr sz="2400">
              <a:solidFill>
                <a:srgbClr val="000000"/>
              </a:solidFill>
              <a:latin typeface="Arial"/>
              <a:ea typeface="Arial"/>
            </a:endParaRPr>
          </a:p>
          <a:p>
            <a:pPr marL="457200" lvl="1" indent="-228600" algn="l" defTabSz="457200">
              <a:lnSpc>
                <a:spcPct val="87000"/>
              </a:lnSpc>
              <a:spcBef>
                <a:spcPct val="0"/>
              </a:spcBef>
              <a:spcAft>
                <a:spcPct val="0"/>
              </a:spcAft>
              <a:buChar char="•"/>
            </a:pPr>
            <a:r>
              <a:rPr sz="2400">
                <a:solidFill>
                  <a:srgbClr val="B6B6B6"/>
                </a:solidFill>
                <a:latin typeface="Arial"/>
                <a:ea typeface="Arial"/>
              </a:rPr>
              <a:t>Budget Summit IV, March 26, 2026 - Final Budget Presentation</a:t>
            </a:r>
          </a:p>
          <a:p>
            <a:pPr algn="l" defTabSz="457200">
              <a:lnSpc>
                <a:spcPct val="87000"/>
              </a:lnSpc>
              <a:spcBef>
                <a:spcPct val="0"/>
              </a:spcBef>
              <a:spcAft>
                <a:spcPct val="0"/>
              </a:spcAft>
            </a:pPr>
            <a:endParaRPr sz="2400">
              <a:solidFill>
                <a:srgbClr val="000000"/>
              </a:solidFill>
              <a:latin typeface="Arial"/>
              <a:ea typeface="Arial"/>
            </a:endParaRPr>
          </a:p>
          <a:p>
            <a:pPr algn="l" defTabSz="457200">
              <a:lnSpc>
                <a:spcPct val="87000"/>
              </a:lnSpc>
              <a:spcBef>
                <a:spcPct val="0"/>
              </a:spcBef>
              <a:spcAft>
                <a:spcPct val="0"/>
              </a:spcAft>
            </a:pPr>
            <a:endParaRPr sz="2400" b="1">
              <a:solidFill>
                <a:srgbClr val="000000"/>
              </a:solidFill>
              <a:latin typeface="Arial"/>
              <a:ea typeface="Arial"/>
            </a:endParaRPr>
          </a:p>
          <a:p>
            <a:pPr algn="l" defTabSz="457200">
              <a:lnSpc>
                <a:spcPct val="100000"/>
              </a:lnSpc>
              <a:spcBef>
                <a:spcPct val="0"/>
              </a:spcBef>
              <a:spcAft>
                <a:spcPts val="900"/>
              </a:spcAft>
            </a:pPr>
            <a:endParaRPr sz="24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100836" y="1331595"/>
            <a:ext cx="10376916"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87000"/>
              </a:lnSpc>
              <a:spcBef>
                <a:spcPct val="0"/>
              </a:spcBef>
              <a:spcAft>
                <a:spcPct val="0"/>
              </a:spcAft>
            </a:pPr>
            <a:r>
              <a:rPr sz="3200" b="1">
                <a:solidFill>
                  <a:srgbClr val="000000"/>
                </a:solidFill>
                <a:latin typeface="Arial"/>
                <a:ea typeface="Arial"/>
              </a:rPr>
              <a:t>Tax Levy - Operating Budget + Exempt Debt Service</a:t>
            </a:r>
          </a:p>
        </p:txBody>
      </p:sp>
      <p:graphicFrame>
        <p:nvGraphicFramePr>
          <p:cNvPr id="3" name="New Table"/>
          <p:cNvGraphicFramePr>
            <a:graphicFrameLocks noGrp="1"/>
          </p:cNvGraphicFramePr>
          <p:nvPr/>
        </p:nvGraphicFramePr>
        <p:xfrm>
          <a:off x="1204087" y="1960753"/>
          <a:ext cx="10077450" cy="3343275"/>
        </p:xfrm>
        <a:graphic>
          <a:graphicData uri="http://schemas.openxmlformats.org/drawingml/2006/table">
            <a:tbl>
              <a:tblPr>
                <a:tableStyleId>{5C22544A-7EE6-4342-B048-85BDC9FD1C3A}</a:tableStyleId>
              </a:tblPr>
              <a:tblGrid>
                <a:gridCol w="180975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81100">
                  <a:extLst>
                    <a:ext uri="{9D8B030D-6E8A-4147-A177-3AD203B41FA5}">
                      <a16:colId xmlns:a16="http://schemas.microsoft.com/office/drawing/2014/main" val="20004"/>
                    </a:ext>
                  </a:extLst>
                </a:gridCol>
                <a:gridCol w="1181100">
                  <a:extLst>
                    <a:ext uri="{9D8B030D-6E8A-4147-A177-3AD203B41FA5}">
                      <a16:colId xmlns:a16="http://schemas.microsoft.com/office/drawing/2014/main" val="20005"/>
                    </a:ext>
                  </a:extLst>
                </a:gridCol>
                <a:gridCol w="1181100">
                  <a:extLst>
                    <a:ext uri="{9D8B030D-6E8A-4147-A177-3AD203B41FA5}">
                      <a16:colId xmlns:a16="http://schemas.microsoft.com/office/drawing/2014/main" val="20006"/>
                    </a:ext>
                  </a:extLst>
                </a:gridCol>
                <a:gridCol w="1181100">
                  <a:extLst>
                    <a:ext uri="{9D8B030D-6E8A-4147-A177-3AD203B41FA5}">
                      <a16:colId xmlns:a16="http://schemas.microsoft.com/office/drawing/2014/main" val="20007"/>
                    </a:ext>
                  </a:extLst>
                </a:gridCol>
              </a:tblGrid>
              <a:tr h="438150">
                <a:tc>
                  <a:txBody>
                    <a:bodyPr/>
                    <a:lstStyle/>
                    <a:p>
                      <a:endParaRPr sz="100"/>
                    </a:p>
                  </a:txBody>
                  <a:tcPr marL="0" marR="0"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FY2021 Actual</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FY2022 Actual</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FY2023 Actual</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FY2024 Actual</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FY2025 Actual</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FY2026 Estimated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FY2027 Projected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extLst>
                  <a:ext uri="{0D108BD9-81ED-4DB2-BD59-A6C34878D82A}">
                    <a16:rowId xmlns:a16="http://schemas.microsoft.com/office/drawing/2014/main" val="10000"/>
                  </a:ext>
                </a:extLst>
              </a:tr>
              <a:tr h="314325">
                <a:tc>
                  <a:txBody>
                    <a:bodyPr/>
                    <a:lstStyle/>
                    <a:p>
                      <a:pPr algn="l">
                        <a:lnSpc>
                          <a:spcPct val="83000"/>
                        </a:lnSpc>
                      </a:pPr>
                      <a:r>
                        <a:rPr sz="1400">
                          <a:solidFill>
                            <a:srgbClr val="000000"/>
                          </a:solidFill>
                          <a:latin typeface="Arial"/>
                          <a:ea typeface="Arial"/>
                        </a:rPr>
                        <a:t>Tax Levy</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90881" algn="l"/>
                          <a:tab pos="1138174" algn="l"/>
                        </a:tabLst>
                      </a:pPr>
                      <a:r>
                        <a:rPr sz="1400">
                          <a:solidFill>
                            <a:srgbClr val="000000"/>
                          </a:solidFill>
                          <a:latin typeface="Arial"/>
                          <a:ea typeface="Arial"/>
                        </a:rPr>
                        <a:t>$	92,590,155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90881" algn="l"/>
                          <a:tab pos="1138174" algn="l"/>
                        </a:tabLst>
                      </a:pPr>
                      <a:r>
                        <a:rPr sz="1400">
                          <a:solidFill>
                            <a:srgbClr val="000000"/>
                          </a:solidFill>
                          <a:latin typeface="Arial"/>
                          <a:ea typeface="Arial"/>
                        </a:rPr>
                        <a:t>$	96,008,913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90881" algn="l"/>
                          <a:tab pos="1138174" algn="l"/>
                        </a:tabLst>
                      </a:pPr>
                      <a:r>
                        <a:rPr sz="1400">
                          <a:solidFill>
                            <a:srgbClr val="000000"/>
                          </a:solidFill>
                          <a:latin typeface="Arial"/>
                          <a:ea typeface="Arial"/>
                        </a:rPr>
                        <a:t>$	99,443,942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99695" algn="l"/>
                          <a:tab pos="1145794" algn="l"/>
                        </a:tabLst>
                      </a:pPr>
                      <a:r>
                        <a:rPr sz="1400">
                          <a:solidFill>
                            <a:srgbClr val="000000"/>
                          </a:solidFill>
                          <a:latin typeface="Arial"/>
                          <a:ea typeface="Arial"/>
                        </a:rPr>
                        <a:t>$	102,870,712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99695" algn="l"/>
                          <a:tab pos="1145794" algn="l"/>
                        </a:tabLst>
                      </a:pPr>
                      <a:r>
                        <a:rPr sz="1400">
                          <a:solidFill>
                            <a:srgbClr val="000000"/>
                          </a:solidFill>
                          <a:latin typeface="Arial"/>
                          <a:ea typeface="Arial"/>
                        </a:rPr>
                        <a:t>$	106,441,425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99695" algn="l"/>
                          <a:tab pos="1145794" algn="l"/>
                        </a:tabLst>
                      </a:pPr>
                      <a:r>
                        <a:rPr sz="1400">
                          <a:solidFill>
                            <a:srgbClr val="000000"/>
                          </a:solidFill>
                          <a:latin typeface="Arial"/>
                          <a:ea typeface="Arial"/>
                        </a:rPr>
                        <a:t>$	118,439,132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99695" algn="l"/>
                          <a:tab pos="1145794" algn="l"/>
                        </a:tabLst>
                      </a:pPr>
                      <a:r>
                        <a:rPr sz="1400">
                          <a:solidFill>
                            <a:srgbClr val="000000"/>
                          </a:solidFill>
                          <a:latin typeface="Arial"/>
                          <a:ea typeface="Arial"/>
                        </a:rPr>
                        <a:t>$	122,311,837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1"/>
                  </a:ext>
                </a:extLst>
              </a:tr>
              <a:tr h="314325">
                <a:tc>
                  <a:txBody>
                    <a:bodyPr/>
                    <a:lstStyle/>
                    <a:p>
                      <a:pPr algn="l">
                        <a:lnSpc>
                          <a:spcPct val="83000"/>
                        </a:lnSpc>
                      </a:pPr>
                      <a:r>
                        <a:rPr sz="1400">
                          <a:solidFill>
                            <a:srgbClr val="000000"/>
                          </a:solidFill>
                          <a:latin typeface="Arial"/>
                          <a:ea typeface="Arial"/>
                        </a:rPr>
                        <a:t>Prop. 2.5%</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89687" algn="l"/>
                          <a:tab pos="1138174" algn="l"/>
                        </a:tabLst>
                      </a:pPr>
                      <a:r>
                        <a:rPr sz="1400">
                          <a:solidFill>
                            <a:srgbClr val="000000"/>
                          </a:solidFill>
                          <a:latin typeface="Arial"/>
                          <a:ea typeface="Arial"/>
                        </a:rPr>
                        <a:t>$	2,314,754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89687" algn="l"/>
                          <a:tab pos="1138174" algn="l"/>
                        </a:tabLst>
                      </a:pPr>
                      <a:r>
                        <a:rPr sz="1400">
                          <a:solidFill>
                            <a:srgbClr val="000000"/>
                          </a:solidFill>
                          <a:latin typeface="Arial"/>
                          <a:ea typeface="Arial"/>
                        </a:rPr>
                        <a:t>$	2,400,223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89687" algn="l"/>
                          <a:tab pos="1138174" algn="l"/>
                        </a:tabLst>
                      </a:pPr>
                      <a:r>
                        <a:rPr sz="1400">
                          <a:solidFill>
                            <a:srgbClr val="000000"/>
                          </a:solidFill>
                          <a:latin typeface="Arial"/>
                          <a:ea typeface="Arial"/>
                        </a:rPr>
                        <a:t>$	2,486,099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89687" algn="l"/>
                          <a:tab pos="1138174" algn="l"/>
                        </a:tabLst>
                      </a:pPr>
                      <a:r>
                        <a:rPr sz="1400">
                          <a:solidFill>
                            <a:srgbClr val="000000"/>
                          </a:solidFill>
                          <a:latin typeface="Arial"/>
                          <a:ea typeface="Arial"/>
                        </a:rPr>
                        <a:t>$	2,571,768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89687" algn="l"/>
                          <a:tab pos="1138174" algn="l"/>
                        </a:tabLst>
                      </a:pPr>
                      <a:r>
                        <a:rPr sz="1400">
                          <a:solidFill>
                            <a:srgbClr val="000000"/>
                          </a:solidFill>
                          <a:latin typeface="Arial"/>
                          <a:ea typeface="Arial"/>
                        </a:rPr>
                        <a:t>$	2,661,036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89687" algn="l"/>
                          <a:tab pos="1138174" algn="l"/>
                        </a:tabLst>
                      </a:pPr>
                      <a:r>
                        <a:rPr sz="1400">
                          <a:solidFill>
                            <a:srgbClr val="000000"/>
                          </a:solidFill>
                          <a:latin typeface="Arial"/>
                          <a:ea typeface="Arial"/>
                        </a:rPr>
                        <a:t>$	2,960,978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89687" algn="l"/>
                          <a:tab pos="1138174" algn="l"/>
                        </a:tabLst>
                      </a:pPr>
                      <a:r>
                        <a:rPr sz="1400">
                          <a:solidFill>
                            <a:srgbClr val="000000"/>
                          </a:solidFill>
                          <a:latin typeface="Arial"/>
                          <a:ea typeface="Arial"/>
                        </a:rPr>
                        <a:t>$	3,057,796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2"/>
                  </a:ext>
                </a:extLst>
              </a:tr>
              <a:tr h="314325">
                <a:tc>
                  <a:txBody>
                    <a:bodyPr/>
                    <a:lstStyle/>
                    <a:p>
                      <a:pPr algn="l">
                        <a:lnSpc>
                          <a:spcPct val="83000"/>
                        </a:lnSpc>
                      </a:pPr>
                      <a:r>
                        <a:rPr sz="1400">
                          <a:solidFill>
                            <a:srgbClr val="000000"/>
                          </a:solidFill>
                          <a:latin typeface="Arial"/>
                          <a:ea typeface="Arial"/>
                        </a:rPr>
                        <a:t>New Growth*</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89687" algn="l"/>
                          <a:tab pos="1138174" algn="l"/>
                        </a:tabLst>
                      </a:pPr>
                      <a:r>
                        <a:rPr sz="1400">
                          <a:solidFill>
                            <a:srgbClr val="000000"/>
                          </a:solidFill>
                          <a:latin typeface="Arial"/>
                          <a:ea typeface="Arial"/>
                        </a:rPr>
                        <a:t>$	1,104,005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89687" algn="l"/>
                          <a:tab pos="1138174" algn="l"/>
                        </a:tabLst>
                      </a:pPr>
                      <a:r>
                        <a:rPr sz="1400">
                          <a:solidFill>
                            <a:srgbClr val="000000"/>
                          </a:solidFill>
                          <a:latin typeface="Arial"/>
                          <a:ea typeface="Arial"/>
                        </a:rPr>
                        <a:t>$	1,034,806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7769" algn="l"/>
                          <a:tab pos="1138174" algn="l"/>
                        </a:tabLst>
                      </a:pPr>
                      <a:r>
                        <a:rPr sz="1400">
                          <a:solidFill>
                            <a:srgbClr val="000000"/>
                          </a:solidFill>
                          <a:latin typeface="Arial"/>
                          <a:ea typeface="Arial"/>
                        </a:rPr>
                        <a:t>$	940,671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7769" algn="l"/>
                          <a:tab pos="1138174" algn="l"/>
                        </a:tabLst>
                      </a:pPr>
                      <a:r>
                        <a:rPr sz="1400">
                          <a:solidFill>
                            <a:srgbClr val="000000"/>
                          </a:solidFill>
                          <a:latin typeface="Arial"/>
                          <a:ea typeface="Arial"/>
                        </a:rPr>
                        <a:t>$	998,945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7769" algn="l"/>
                          <a:tab pos="1138174" algn="l"/>
                        </a:tabLst>
                      </a:pPr>
                      <a:r>
                        <a:rPr sz="1400">
                          <a:solidFill>
                            <a:srgbClr val="000000"/>
                          </a:solidFill>
                          <a:latin typeface="Arial"/>
                          <a:ea typeface="Arial"/>
                        </a:rPr>
                        <a:t>$	936,672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7769" algn="l"/>
                          <a:tab pos="1138174" algn="l"/>
                        </a:tabLst>
                      </a:pPr>
                      <a:r>
                        <a:rPr sz="1400">
                          <a:solidFill>
                            <a:srgbClr val="000000"/>
                          </a:solidFill>
                          <a:highlight>
                            <a:srgbClr val="FFDE0F"/>
                          </a:highlight>
                          <a:latin typeface="Arial"/>
                          <a:ea typeface="Arial"/>
                        </a:rPr>
                        <a:t>$	911,726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7769" algn="l"/>
                          <a:tab pos="1138174" algn="l"/>
                        </a:tabLst>
                      </a:pPr>
                      <a:r>
                        <a:rPr sz="1400">
                          <a:solidFill>
                            <a:srgbClr val="000000"/>
                          </a:solidFill>
                          <a:latin typeface="Arial"/>
                          <a:ea typeface="Arial"/>
                        </a:rPr>
                        <a:t>$	900,000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3"/>
                  </a:ext>
                </a:extLst>
              </a:tr>
              <a:tr h="419100">
                <a:tc>
                  <a:txBody>
                    <a:bodyPr/>
                    <a:lstStyle/>
                    <a:p>
                      <a:pPr algn="l">
                        <a:lnSpc>
                          <a:spcPct val="83000"/>
                        </a:lnSpc>
                      </a:pPr>
                      <a:r>
                        <a:rPr sz="1400">
                          <a:solidFill>
                            <a:srgbClr val="000000"/>
                          </a:solidFill>
                          <a:latin typeface="Arial"/>
                          <a:ea typeface="Arial"/>
                        </a:rPr>
                        <a:t>Override/Excess Levy Capacity</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72237" algn="l"/>
                        </a:tabLst>
                      </a:pPr>
                      <a:r>
                        <a:rPr sz="1400">
                          <a:solidFill>
                            <a:srgbClr val="000000"/>
                          </a:solidFill>
                          <a:latin typeface="Arial"/>
                          <a:ea typeface="Arial"/>
                        </a:rPr>
                        <a:t>$	(154,293)</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471043" algn="l"/>
                        </a:tabLst>
                      </a:pPr>
                      <a:r>
                        <a:rPr sz="1400">
                          <a:solidFill>
                            <a:srgbClr val="000000"/>
                          </a:solidFill>
                          <a:latin typeface="Arial"/>
                          <a:ea typeface="Arial"/>
                        </a:rPr>
                        <a:t>$	(12,099)</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471043" algn="l"/>
                        </a:tabLst>
                      </a:pPr>
                      <a:r>
                        <a:rPr sz="1400">
                          <a:solidFill>
                            <a:srgbClr val="000000"/>
                          </a:solidFill>
                          <a:latin typeface="Arial"/>
                          <a:ea typeface="Arial"/>
                        </a:rPr>
                        <a:t>$	(84,219)</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471043" algn="l"/>
                        </a:tabLst>
                      </a:pPr>
                      <a:r>
                        <a:rPr sz="1400">
                          <a:solidFill>
                            <a:srgbClr val="000000"/>
                          </a:solidFill>
                          <a:latin typeface="Arial"/>
                          <a:ea typeface="Arial"/>
                        </a:rPr>
                        <a:t>$	(84,508)</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289687" algn="l"/>
                          <a:tab pos="1138174" algn="l"/>
                        </a:tabLst>
                      </a:pPr>
                      <a:r>
                        <a:rPr sz="1400">
                          <a:solidFill>
                            <a:srgbClr val="000000"/>
                          </a:solidFill>
                          <a:latin typeface="Arial"/>
                          <a:ea typeface="Arial"/>
                        </a:rPr>
                        <a:t>$	8,393,079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ctr">
                        <a:lnSpc>
                          <a:spcPct val="83000"/>
                        </a:lnSpc>
                      </a:pPr>
                      <a:r>
                        <a:rPr sz="1400">
                          <a:solidFill>
                            <a:srgbClr val="000000"/>
                          </a:solidFill>
                          <a:latin typeface="Arial"/>
                          <a:ea typeface="Arial"/>
                        </a:rPr>
                        <a:t>$—</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ctr">
                        <a:lnSpc>
                          <a:spcPct val="83000"/>
                        </a:lnSpc>
                      </a:pPr>
                      <a:r>
                        <a:rPr sz="1400">
                          <a:solidFill>
                            <a:srgbClr val="000000"/>
                          </a:solidFill>
                          <a:latin typeface="Arial"/>
                          <a:ea typeface="Arial"/>
                        </a:rPr>
                        <a:t>$—</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extLst>
                  <a:ext uri="{0D108BD9-81ED-4DB2-BD59-A6C34878D82A}">
                    <a16:rowId xmlns:a16="http://schemas.microsoft.com/office/drawing/2014/main" val="10004"/>
                  </a:ext>
                </a:extLst>
              </a:tr>
              <a:tr h="314325">
                <a:tc>
                  <a:txBody>
                    <a:bodyPr/>
                    <a:lstStyle/>
                    <a:p>
                      <a:pPr algn="r">
                        <a:lnSpc>
                          <a:spcPct val="83000"/>
                        </a:lnSpc>
                      </a:pPr>
                      <a:r>
                        <a:rPr sz="1400">
                          <a:solidFill>
                            <a:srgbClr val="000000"/>
                          </a:solidFill>
                          <a:latin typeface="Arial"/>
                          <a:ea typeface="Arial"/>
                        </a:rPr>
                        <a:t>Subtotal - Op. Budget</a:t>
                      </a:r>
                    </a:p>
                  </a:txBody>
                  <a:tcPr marL="0"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190881" algn="l"/>
                          <a:tab pos="1138174" algn="l"/>
                        </a:tabLst>
                      </a:pPr>
                      <a:r>
                        <a:rPr sz="1400">
                          <a:solidFill>
                            <a:srgbClr val="000000"/>
                          </a:solidFill>
                          <a:latin typeface="Arial"/>
                          <a:ea typeface="Arial"/>
                        </a:rPr>
                        <a:t>$	95,854,621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190881" algn="l"/>
                          <a:tab pos="1138174" algn="l"/>
                        </a:tabLst>
                      </a:pPr>
                      <a:r>
                        <a:rPr sz="1400">
                          <a:solidFill>
                            <a:srgbClr val="000000"/>
                          </a:solidFill>
                          <a:latin typeface="Arial"/>
                          <a:ea typeface="Arial"/>
                        </a:rPr>
                        <a:t>$	99,431,844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102,786,493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106,356,917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118,432,211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122,311,837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126,269,632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05"/>
                  </a:ext>
                </a:extLst>
              </a:tr>
              <a:tr h="200025">
                <a:tc>
                  <a:txBody>
                    <a:bodyPr/>
                    <a:lstStyle/>
                    <a:p>
                      <a:pPr algn="r">
                        <a:lnSpc>
                          <a:spcPct val="83000"/>
                        </a:lnSpc>
                      </a:pPr>
                      <a:r>
                        <a:rPr sz="1200" i="1">
                          <a:solidFill>
                            <a:srgbClr val="000000"/>
                          </a:solidFill>
                          <a:latin typeface="Arial"/>
                          <a:ea typeface="Arial"/>
                        </a:rPr>
                        <a:t>Base Tax Levy Growth</a:t>
                      </a:r>
                    </a:p>
                  </a:txBody>
                  <a:tcPr marL="0" marR="27432"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12.82%</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3.73%</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3.37%</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3.47%</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11.35%</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3.28%</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3.24%</a:t>
                      </a:r>
                    </a:p>
                  </a:txBody>
                  <a:tcPr marL="27432" marR="9144" marT="0" marB="0" anchor="ctr">
                    <a:lnL w="0"/>
                    <a:lnR w="0"/>
                    <a:lnT w="6350" cmpd="sng">
                      <a:solidFill>
                        <a:srgbClr val="000000"/>
                      </a:solidFill>
                      <a:prstDash val="solid"/>
                    </a:lnT>
                    <a:lnB w="0"/>
                    <a:solidFill>
                      <a:srgbClr val="FFFFFF"/>
                    </a:solidFill>
                  </a:tcPr>
                </a:tc>
                <a:extLst>
                  <a:ext uri="{0D108BD9-81ED-4DB2-BD59-A6C34878D82A}">
                    <a16:rowId xmlns:a16="http://schemas.microsoft.com/office/drawing/2014/main" val="10006"/>
                  </a:ext>
                </a:extLst>
              </a:tr>
              <a:tr h="200025">
                <a:tc>
                  <a:txBody>
                    <a:bodyPr/>
                    <a:lstStyle/>
                    <a:p>
                      <a:endParaRPr sz="100"/>
                    </a:p>
                  </a:txBody>
                  <a:tcPr marL="0" marR="0" marT="0" marB="0" anchor="b">
                    <a:lnL w="0"/>
                    <a:lnR w="0"/>
                    <a:lnT w="0"/>
                    <a:lnB w="6350" cmpd="sng">
                      <a:solidFill>
                        <a:srgbClr val="000000"/>
                      </a:solidFill>
                      <a:prstDash val="solid"/>
                    </a:lnB>
                    <a:solidFill>
                      <a:srgbClr val="FFFFFF"/>
                    </a:solidFill>
                  </a:tcPr>
                </a:tc>
                <a:tc>
                  <a:txBody>
                    <a:bodyPr/>
                    <a:lstStyle/>
                    <a:p>
                      <a:endParaRPr sz="100"/>
                    </a:p>
                  </a:txBody>
                  <a:tcPr marL="0" marR="0" marT="0" marB="0" anchor="b">
                    <a:lnL w="0"/>
                    <a:lnR w="0"/>
                    <a:lnT w="0"/>
                    <a:lnB w="6350" cmpd="sng">
                      <a:solidFill>
                        <a:srgbClr val="000000"/>
                      </a:solidFill>
                      <a:prstDash val="solid"/>
                    </a:lnB>
                    <a:solidFill>
                      <a:srgbClr val="FFFFFF"/>
                    </a:solidFill>
                  </a:tcPr>
                </a:tc>
                <a:tc>
                  <a:txBody>
                    <a:bodyPr/>
                    <a:lstStyle/>
                    <a:p>
                      <a:endParaRPr sz="100"/>
                    </a:p>
                  </a:txBody>
                  <a:tcPr marL="0" marR="0" marT="0" marB="0" anchor="b">
                    <a:lnL w="0"/>
                    <a:lnR w="0"/>
                    <a:lnT w="0"/>
                    <a:lnB w="6350" cmpd="sng">
                      <a:solidFill>
                        <a:srgbClr val="000000"/>
                      </a:solidFill>
                      <a:prstDash val="solid"/>
                    </a:lnB>
                    <a:solidFill>
                      <a:srgbClr val="FFFFFF"/>
                    </a:solidFill>
                  </a:tcPr>
                </a:tc>
                <a:tc>
                  <a:txBody>
                    <a:bodyPr/>
                    <a:lstStyle/>
                    <a:p>
                      <a:endParaRPr sz="100"/>
                    </a:p>
                  </a:txBody>
                  <a:tcPr marL="0" marR="0" marT="0" marB="0" anchor="b">
                    <a:lnL w="0"/>
                    <a:lnR w="0"/>
                    <a:lnT w="0"/>
                    <a:lnB w="6350" cmpd="sng">
                      <a:solidFill>
                        <a:srgbClr val="000000"/>
                      </a:solidFill>
                      <a:prstDash val="solid"/>
                    </a:lnB>
                    <a:solidFill>
                      <a:srgbClr val="FFFFFF"/>
                    </a:solidFill>
                  </a:tcPr>
                </a:tc>
                <a:tc>
                  <a:txBody>
                    <a:bodyPr/>
                    <a:lstStyle/>
                    <a:p>
                      <a:endParaRPr sz="100"/>
                    </a:p>
                  </a:txBody>
                  <a:tcPr marL="0" marR="0" marT="0" marB="0" anchor="b">
                    <a:lnL w="0"/>
                    <a:lnR w="0"/>
                    <a:lnT w="0"/>
                    <a:lnB w="6350" cmpd="sng">
                      <a:solidFill>
                        <a:srgbClr val="000000"/>
                      </a:solidFill>
                      <a:prstDash val="solid"/>
                    </a:lnB>
                    <a:solidFill>
                      <a:srgbClr val="FFFFFF"/>
                    </a:solidFill>
                  </a:tcPr>
                </a:tc>
                <a:tc>
                  <a:txBody>
                    <a:bodyPr/>
                    <a:lstStyle/>
                    <a:p>
                      <a:endParaRPr sz="100"/>
                    </a:p>
                  </a:txBody>
                  <a:tcPr marL="0" marR="0" marT="0" marB="0" anchor="b">
                    <a:lnL w="0"/>
                    <a:lnR w="0"/>
                    <a:lnT w="0"/>
                    <a:lnB w="6350" cmpd="sng">
                      <a:solidFill>
                        <a:srgbClr val="000000"/>
                      </a:solidFill>
                      <a:prstDash val="solid"/>
                    </a:lnB>
                    <a:solidFill>
                      <a:srgbClr val="FFFFFF"/>
                    </a:solidFill>
                  </a:tcPr>
                </a:tc>
                <a:tc>
                  <a:txBody>
                    <a:bodyPr/>
                    <a:lstStyle/>
                    <a:p>
                      <a:endParaRPr sz="100"/>
                    </a:p>
                  </a:txBody>
                  <a:tcPr marL="0" marR="0" marT="0" marB="0" anchor="b">
                    <a:lnL w="0"/>
                    <a:lnR w="0"/>
                    <a:lnT w="0"/>
                    <a:lnB w="6350" cmpd="sng">
                      <a:solidFill>
                        <a:srgbClr val="000000"/>
                      </a:solidFill>
                      <a:prstDash val="solid"/>
                    </a:lnB>
                    <a:solidFill>
                      <a:srgbClr val="FFFFFF"/>
                    </a:solidFill>
                  </a:tcPr>
                </a:tc>
                <a:tc>
                  <a:txBody>
                    <a:bodyPr/>
                    <a:lstStyle/>
                    <a:p>
                      <a:endParaRPr sz="100"/>
                    </a:p>
                  </a:txBody>
                  <a:tcPr marL="0" marR="0" marT="0" marB="0" anchor="b">
                    <a:lnL w="0"/>
                    <a:lnR w="0"/>
                    <a:lnT w="0"/>
                    <a:lnB w="6350" cmpd="sng">
                      <a:solidFill>
                        <a:srgbClr val="000000"/>
                      </a:solidFill>
                      <a:prstDash val="solid"/>
                    </a:lnB>
                    <a:solidFill>
                      <a:srgbClr val="FFFFFF"/>
                    </a:solidFill>
                  </a:tcPr>
                </a:tc>
                <a:extLst>
                  <a:ext uri="{0D108BD9-81ED-4DB2-BD59-A6C34878D82A}">
                    <a16:rowId xmlns:a16="http://schemas.microsoft.com/office/drawing/2014/main" val="10007"/>
                  </a:ext>
                </a:extLst>
              </a:tr>
              <a:tr h="314325">
                <a:tc>
                  <a:txBody>
                    <a:bodyPr/>
                    <a:lstStyle/>
                    <a:p>
                      <a:pPr algn="l">
                        <a:lnSpc>
                          <a:spcPct val="83000"/>
                        </a:lnSpc>
                      </a:pPr>
                      <a:r>
                        <a:rPr sz="1400">
                          <a:solidFill>
                            <a:srgbClr val="000000"/>
                          </a:solidFill>
                          <a:latin typeface="Arial"/>
                          <a:ea typeface="Arial"/>
                        </a:rPr>
                        <a:t>Exempt Debt Service*</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90881" algn="l"/>
                          <a:tab pos="1138174" algn="l"/>
                        </a:tabLst>
                      </a:pPr>
                      <a:r>
                        <a:rPr sz="1400">
                          <a:solidFill>
                            <a:srgbClr val="000000"/>
                          </a:solidFill>
                          <a:latin typeface="Arial"/>
                          <a:ea typeface="Arial"/>
                        </a:rPr>
                        <a:t>$	13,638,294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190881" algn="l"/>
                          <a:tab pos="1138174" algn="l"/>
                        </a:tabLst>
                      </a:pPr>
                      <a:r>
                        <a:rPr sz="1400">
                          <a:solidFill>
                            <a:srgbClr val="000000"/>
                          </a:solidFill>
                          <a:latin typeface="Arial"/>
                          <a:ea typeface="Arial"/>
                        </a:rPr>
                        <a:t>$	12,288,095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190881" algn="l"/>
                          <a:tab pos="1138174" algn="l"/>
                        </a:tabLst>
                      </a:pPr>
                      <a:r>
                        <a:rPr sz="1400">
                          <a:solidFill>
                            <a:srgbClr val="000000"/>
                          </a:solidFill>
                          <a:latin typeface="Arial"/>
                          <a:ea typeface="Arial"/>
                        </a:rPr>
                        <a:t>$	13,719,329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190881" algn="l"/>
                          <a:tab pos="1138174" algn="l"/>
                        </a:tabLst>
                      </a:pPr>
                      <a:r>
                        <a:rPr sz="1400">
                          <a:solidFill>
                            <a:srgbClr val="000000"/>
                          </a:solidFill>
                          <a:latin typeface="Arial"/>
                          <a:ea typeface="Arial"/>
                        </a:rPr>
                        <a:t>$	13,143,693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190881" algn="l"/>
                          <a:tab pos="1138174" algn="l"/>
                        </a:tabLst>
                      </a:pPr>
                      <a:r>
                        <a:rPr sz="1400">
                          <a:solidFill>
                            <a:srgbClr val="000000"/>
                          </a:solidFill>
                          <a:latin typeface="Arial"/>
                          <a:ea typeface="Arial"/>
                        </a:rPr>
                        <a:t>$	14,077,401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190881" algn="l"/>
                          <a:tab pos="1138174" algn="l"/>
                        </a:tabLst>
                      </a:pPr>
                      <a:r>
                        <a:rPr sz="1400">
                          <a:solidFill>
                            <a:srgbClr val="000000"/>
                          </a:solidFill>
                          <a:latin typeface="Arial"/>
                          <a:ea typeface="Arial"/>
                        </a:rPr>
                        <a:t>$	16,589,465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190881" algn="l"/>
                          <a:tab pos="1138174" algn="l"/>
                        </a:tabLst>
                      </a:pPr>
                      <a:r>
                        <a:rPr sz="1400">
                          <a:solidFill>
                            <a:srgbClr val="000000"/>
                          </a:solidFill>
                          <a:latin typeface="Arial"/>
                          <a:ea typeface="Arial"/>
                        </a:rPr>
                        <a:t>$	16,641,222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extLst>
                  <a:ext uri="{0D108BD9-81ED-4DB2-BD59-A6C34878D82A}">
                    <a16:rowId xmlns:a16="http://schemas.microsoft.com/office/drawing/2014/main" val="10008"/>
                  </a:ext>
                </a:extLst>
              </a:tr>
              <a:tr h="314325">
                <a:tc>
                  <a:txBody>
                    <a:bodyPr/>
                    <a:lstStyle/>
                    <a:p>
                      <a:pPr algn="r">
                        <a:lnSpc>
                          <a:spcPct val="83000"/>
                        </a:lnSpc>
                      </a:pPr>
                      <a:r>
                        <a:rPr sz="1400">
                          <a:solidFill>
                            <a:srgbClr val="000000"/>
                          </a:solidFill>
                          <a:latin typeface="Arial"/>
                          <a:ea typeface="Arial"/>
                        </a:rPr>
                        <a:t>Combined Tax Levy</a:t>
                      </a:r>
                    </a:p>
                  </a:txBody>
                  <a:tcPr marL="0"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109,492,915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111,719,939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116,505,822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119,500,610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132,509,612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138,901,302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99695" algn="l"/>
                          <a:tab pos="1145794" algn="l"/>
                        </a:tabLst>
                      </a:pPr>
                      <a:r>
                        <a:rPr sz="1400">
                          <a:solidFill>
                            <a:srgbClr val="000000"/>
                          </a:solidFill>
                          <a:latin typeface="Arial"/>
                          <a:ea typeface="Arial"/>
                        </a:rPr>
                        <a:t>$	142,910,855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09"/>
                  </a:ext>
                </a:extLst>
              </a:tr>
              <a:tr h="200025">
                <a:tc>
                  <a:txBody>
                    <a:bodyPr/>
                    <a:lstStyle/>
                    <a:p>
                      <a:pPr algn="r">
                        <a:lnSpc>
                          <a:spcPct val="83000"/>
                        </a:lnSpc>
                      </a:pPr>
                      <a:r>
                        <a:rPr sz="1200" i="1">
                          <a:solidFill>
                            <a:srgbClr val="000000"/>
                          </a:solidFill>
                          <a:latin typeface="Arial"/>
                          <a:ea typeface="Arial"/>
                        </a:rPr>
                        <a:t>Combined Levy Growth</a:t>
                      </a:r>
                    </a:p>
                  </a:txBody>
                  <a:tcPr marL="0" marR="27432"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23.66%</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2.03%</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4.28%</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2.57%</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10.89%</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4.82%</a:t>
                      </a:r>
                    </a:p>
                  </a:txBody>
                  <a:tcPr marL="27432" marR="9144" marT="0" marB="0" anchor="ctr">
                    <a:lnL w="0"/>
                    <a:lnR w="0"/>
                    <a:lnT w="6350" cmpd="sng">
                      <a:solidFill>
                        <a:srgbClr val="000000"/>
                      </a:solidFill>
                      <a:prstDash val="solid"/>
                    </a:lnT>
                    <a:lnB w="0"/>
                    <a:solidFill>
                      <a:srgbClr val="FFFFFF"/>
                    </a:solidFill>
                  </a:tcPr>
                </a:tc>
                <a:tc>
                  <a:txBody>
                    <a:bodyPr/>
                    <a:lstStyle/>
                    <a:p>
                      <a:pPr algn="ctr">
                        <a:lnSpc>
                          <a:spcPct val="83000"/>
                        </a:lnSpc>
                      </a:pPr>
                      <a:r>
                        <a:rPr sz="1200" i="1">
                          <a:solidFill>
                            <a:srgbClr val="000000"/>
                          </a:solidFill>
                          <a:latin typeface="Arial"/>
                          <a:ea typeface="Arial"/>
                        </a:rPr>
                        <a:t>2.89%</a:t>
                      </a:r>
                    </a:p>
                  </a:txBody>
                  <a:tcPr marL="27432" marR="9144" marT="0" marB="0" anchor="ctr">
                    <a:lnL w="0"/>
                    <a:lnR w="0"/>
                    <a:lnT w="6350" cmpd="sng">
                      <a:solidFill>
                        <a:srgbClr val="000000"/>
                      </a:solidFill>
                      <a:prstDash val="solid"/>
                    </a:lnT>
                    <a:lnB w="0"/>
                    <a:solidFill>
                      <a:srgbClr val="FFFFFF"/>
                    </a:solidFill>
                  </a:tcPr>
                </a:tc>
                <a:extLst>
                  <a:ext uri="{0D108BD9-81ED-4DB2-BD59-A6C34878D82A}">
                    <a16:rowId xmlns:a16="http://schemas.microsoft.com/office/drawing/2014/main" val="10010"/>
                  </a:ext>
                </a:extLst>
              </a:tr>
            </a:tbl>
          </a:graphicData>
        </a:graphic>
      </p:graphicFrame>
      <p:sp>
        <p:nvSpPr>
          <p:cNvPr id="4" name="New shape"/>
          <p:cNvSpPr/>
          <p:nvPr/>
        </p:nvSpPr>
        <p:spPr>
          <a:xfrm>
            <a:off x="1204087" y="5773166"/>
            <a:ext cx="9987280" cy="53962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l" defTabSz="457200">
              <a:lnSpc>
                <a:spcPct val="100000"/>
              </a:lnSpc>
              <a:spcBef>
                <a:spcPct val="0"/>
              </a:spcBef>
              <a:spcAft>
                <a:spcPct val="0"/>
              </a:spcAft>
            </a:pPr>
            <a:r>
              <a:rPr sz="1600">
                <a:solidFill>
                  <a:srgbClr val="000000"/>
                </a:solidFill>
                <a:highlight>
                  <a:srgbClr val="FFFFFF"/>
                </a:highlight>
                <a:latin typeface="Arial"/>
                <a:ea typeface="Arial"/>
              </a:rPr>
              <a:t>FY2026 New Growth has been determined by the Assessors, and will be finalized before the Recap is filed in early December.  That will set the base levy limit for FY2027, from which the 2.5% is calculated.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506093" y="1254379"/>
            <a:ext cx="9048750"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87000"/>
              </a:lnSpc>
              <a:spcBef>
                <a:spcPct val="0"/>
              </a:spcBef>
              <a:spcAft>
                <a:spcPct val="0"/>
              </a:spcAft>
            </a:pPr>
            <a:r>
              <a:rPr sz="3200" b="1">
                <a:solidFill>
                  <a:srgbClr val="000000"/>
                </a:solidFill>
                <a:highlight>
                  <a:srgbClr val="FFFFFF"/>
                </a:highlight>
                <a:latin typeface="Arial"/>
                <a:ea typeface="Arial"/>
              </a:rPr>
              <a:t>FY2027 Revenue</a:t>
            </a:r>
            <a:r>
              <a:rPr sz="3200" b="1">
                <a:solidFill>
                  <a:srgbClr val="000000"/>
                </a:solidFill>
                <a:latin typeface="Arial"/>
                <a:ea typeface="Arial"/>
              </a:rPr>
              <a:t> Forecast</a:t>
            </a:r>
          </a:p>
        </p:txBody>
      </p:sp>
      <p:graphicFrame>
        <p:nvGraphicFramePr>
          <p:cNvPr id="3" name="New Table"/>
          <p:cNvGraphicFramePr>
            <a:graphicFrameLocks noGrp="1"/>
          </p:cNvGraphicFramePr>
          <p:nvPr/>
        </p:nvGraphicFramePr>
        <p:xfrm>
          <a:off x="1506093" y="2019427"/>
          <a:ext cx="9048750" cy="2486025"/>
        </p:xfrm>
        <a:graphic>
          <a:graphicData uri="http://schemas.openxmlformats.org/drawingml/2006/table">
            <a:tbl>
              <a:tblPr>
                <a:tableStyleId>{5C22544A-7EE6-4342-B048-85BDC9FD1C3A}</a:tableStyleId>
              </a:tblPr>
              <a:tblGrid>
                <a:gridCol w="2352675">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095375">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tblGrid>
              <a:tr h="457200">
                <a:tc>
                  <a:txBody>
                    <a:bodyPr/>
                    <a:lstStyle/>
                    <a:p>
                      <a:pPr algn="ctr">
                        <a:lnSpc>
                          <a:spcPct val="83000"/>
                        </a:lnSpc>
                      </a:pPr>
                      <a:r>
                        <a:rPr sz="1400" b="1">
                          <a:solidFill>
                            <a:srgbClr val="FFFFFF"/>
                          </a:solidFill>
                          <a:latin typeface="Arial"/>
                          <a:ea typeface="Arial"/>
                        </a:rPr>
                        <a:t>General Fund Revenue Summary</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FY2024 Actual</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FY2025 Actual</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FY2026 Estimated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FY2027 Projected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gridSpan="2">
                  <a:txBody>
                    <a:bodyPr/>
                    <a:lstStyle/>
                    <a:p>
                      <a:pPr algn="ctr">
                        <a:lnSpc>
                          <a:spcPct val="83000"/>
                        </a:lnSpc>
                      </a:pPr>
                      <a:r>
                        <a:rPr sz="1400" b="1">
                          <a:solidFill>
                            <a:srgbClr val="FFFFFF"/>
                          </a:solidFill>
                          <a:latin typeface="Arial"/>
                          <a:ea typeface="Arial"/>
                        </a:rPr>
                        <a:t>FY2026-27 Change</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hMerge="1">
                  <a:txBody>
                    <a:bodyPr/>
                    <a:lstStyle/>
                    <a:p>
                      <a:endParaRPr/>
                    </a:p>
                  </a:txBody>
                  <a:tcPr anchor="b">
                    <a:lnL w="0"/>
                    <a:lnR w="0"/>
                    <a:lnT w="0"/>
                    <a:lnB w="6350" cmpd="sng">
                      <a:solidFill>
                        <a:srgbClr val="000000"/>
                      </a:solidFill>
                      <a:prstDash val="solid"/>
                    </a:lnB>
                    <a:noFill/>
                  </a:tcPr>
                </a:tc>
                <a:extLst>
                  <a:ext uri="{0D108BD9-81ED-4DB2-BD59-A6C34878D82A}">
                    <a16:rowId xmlns:a16="http://schemas.microsoft.com/office/drawing/2014/main" val="10000"/>
                  </a:ext>
                </a:extLst>
              </a:tr>
              <a:tr h="314325">
                <a:tc>
                  <a:txBody>
                    <a:bodyPr/>
                    <a:lstStyle/>
                    <a:p>
                      <a:pPr algn="l" defTabSz="457200">
                        <a:lnSpc>
                          <a:spcPct val="83000"/>
                        </a:lnSpc>
                        <a:spcBef>
                          <a:spcPct val="0"/>
                        </a:spcBef>
                        <a:spcAft>
                          <a:spcPct val="0"/>
                        </a:spcAft>
                      </a:pPr>
                      <a:r>
                        <a:rPr sz="1400">
                          <a:solidFill>
                            <a:srgbClr val="000000"/>
                          </a:solidFill>
                          <a:latin typeface="Arial"/>
                          <a:ea typeface="Arial"/>
                        </a:rPr>
                        <a:t>Property Tax Levy </a:t>
                      </a:r>
                      <a:r>
                        <a:rPr sz="1200">
                          <a:solidFill>
                            <a:srgbClr val="000000"/>
                          </a:solidFill>
                          <a:latin typeface="Arial"/>
                          <a:ea typeface="Arial"/>
                        </a:rPr>
                        <a:t>(Operating)</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30175" algn="l"/>
                          <a:tab pos="1176274" algn="l"/>
                        </a:tabLst>
                      </a:pPr>
                      <a:r>
                        <a:rPr sz="1400">
                          <a:solidFill>
                            <a:srgbClr val="000000"/>
                          </a:solidFill>
                          <a:latin typeface="Arial"/>
                          <a:ea typeface="Arial"/>
                        </a:rPr>
                        <a:t>$	106,441,425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30175" algn="l"/>
                          <a:tab pos="1176274" algn="l"/>
                        </a:tabLst>
                      </a:pPr>
                      <a:r>
                        <a:rPr sz="1400">
                          <a:solidFill>
                            <a:srgbClr val="000000"/>
                          </a:solidFill>
                          <a:latin typeface="Arial"/>
                          <a:ea typeface="Arial"/>
                        </a:rPr>
                        <a:t>$	118,439,133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30175" algn="l"/>
                          <a:tab pos="1176274" algn="l"/>
                        </a:tabLst>
                      </a:pPr>
                      <a:r>
                        <a:rPr sz="1400">
                          <a:solidFill>
                            <a:srgbClr val="000000"/>
                          </a:solidFill>
                          <a:latin typeface="Arial"/>
                          <a:ea typeface="Arial"/>
                        </a:rPr>
                        <a:t>$	122,311,837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30175" algn="l"/>
                          <a:tab pos="1176274" algn="l"/>
                        </a:tabLst>
                      </a:pPr>
                      <a:r>
                        <a:rPr sz="1400">
                          <a:solidFill>
                            <a:srgbClr val="000000"/>
                          </a:solidFill>
                          <a:highlight>
                            <a:srgbClr val="FFDE0F"/>
                          </a:highlight>
                          <a:latin typeface="Arial"/>
                          <a:ea typeface="Arial"/>
                        </a:rPr>
                        <a:t>$	126,269,632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03962" algn="l"/>
                          <a:tab pos="1052449" algn="l"/>
                        </a:tabLst>
                      </a:pPr>
                      <a:r>
                        <a:rPr sz="1400">
                          <a:solidFill>
                            <a:srgbClr val="000000"/>
                          </a:solidFill>
                          <a:latin typeface="Arial"/>
                          <a:ea typeface="Arial"/>
                        </a:rPr>
                        <a:t>$	3,957,796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defTabSz="0">
                        <a:lnSpc>
                          <a:spcPct val="83000"/>
                        </a:lnSpc>
                      </a:pPr>
                      <a:r>
                        <a:rPr sz="1400">
                          <a:solidFill>
                            <a:srgbClr val="000000"/>
                          </a:solidFill>
                          <a:latin typeface="Arial"/>
                          <a:ea typeface="Arial"/>
                        </a:rPr>
                        <a:t>3.2%</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1"/>
                  </a:ext>
                </a:extLst>
              </a:tr>
              <a:tr h="323850">
                <a:tc>
                  <a:txBody>
                    <a:bodyPr/>
                    <a:lstStyle/>
                    <a:p>
                      <a:pPr algn="l">
                        <a:lnSpc>
                          <a:spcPct val="83000"/>
                        </a:lnSpc>
                      </a:pPr>
                      <a:r>
                        <a:rPr sz="1400">
                          <a:solidFill>
                            <a:srgbClr val="000000"/>
                          </a:solidFill>
                          <a:latin typeface="Arial"/>
                          <a:ea typeface="Arial"/>
                        </a:rPr>
                        <a:t>State Aid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28981" algn="l"/>
                          <a:tab pos="1176274" algn="l"/>
                        </a:tabLst>
                      </a:pPr>
                      <a:r>
                        <a:rPr sz="1400">
                          <a:solidFill>
                            <a:srgbClr val="000000"/>
                          </a:solidFill>
                          <a:latin typeface="Arial"/>
                          <a:ea typeface="Arial"/>
                        </a:rPr>
                        <a:t>$	14,580,593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28981" algn="l"/>
                          <a:tab pos="1176274" algn="l"/>
                        </a:tabLst>
                      </a:pPr>
                      <a:r>
                        <a:rPr sz="1400">
                          <a:solidFill>
                            <a:srgbClr val="000000"/>
                          </a:solidFill>
                          <a:latin typeface="Arial"/>
                          <a:ea typeface="Arial"/>
                        </a:rPr>
                        <a:t>$	15,199,716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28981" algn="l"/>
                          <a:tab pos="1176274" algn="l"/>
                        </a:tabLst>
                      </a:pPr>
                      <a:r>
                        <a:rPr sz="1400">
                          <a:solidFill>
                            <a:srgbClr val="000000"/>
                          </a:solidFill>
                          <a:latin typeface="Arial"/>
                          <a:ea typeface="Arial"/>
                        </a:rPr>
                        <a:t>$	15,467,048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28981" algn="l"/>
                          <a:tab pos="1176274" algn="l"/>
                        </a:tabLst>
                      </a:pPr>
                      <a:r>
                        <a:rPr sz="1400">
                          <a:solidFill>
                            <a:srgbClr val="000000"/>
                          </a:solidFill>
                          <a:latin typeface="Arial"/>
                          <a:ea typeface="Arial"/>
                        </a:rPr>
                        <a:t>$	16,467,377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03962" algn="l"/>
                          <a:tab pos="1052449" algn="l"/>
                        </a:tabLst>
                      </a:pPr>
                      <a:r>
                        <a:rPr sz="1400">
                          <a:solidFill>
                            <a:srgbClr val="000000"/>
                          </a:solidFill>
                          <a:latin typeface="Arial"/>
                          <a:ea typeface="Arial"/>
                        </a:rPr>
                        <a:t>$	1,000,329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defTabSz="0">
                        <a:lnSpc>
                          <a:spcPct val="83000"/>
                        </a:lnSpc>
                      </a:pPr>
                      <a:r>
                        <a:rPr sz="1400">
                          <a:solidFill>
                            <a:srgbClr val="000000"/>
                          </a:solidFill>
                          <a:latin typeface="Arial"/>
                          <a:ea typeface="Arial"/>
                        </a:rPr>
                        <a:t>6.5%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2"/>
                  </a:ext>
                </a:extLst>
              </a:tr>
              <a:tr h="323850">
                <a:tc>
                  <a:txBody>
                    <a:bodyPr/>
                    <a:lstStyle/>
                    <a:p>
                      <a:pPr algn="l">
                        <a:lnSpc>
                          <a:spcPct val="83000"/>
                        </a:lnSpc>
                      </a:pPr>
                      <a:r>
                        <a:rPr sz="1400">
                          <a:solidFill>
                            <a:srgbClr val="000000"/>
                          </a:solidFill>
                          <a:latin typeface="Arial"/>
                          <a:ea typeface="Arial"/>
                        </a:rPr>
                        <a:t>Local Receipts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28981" algn="l"/>
                          <a:tab pos="1176274" algn="l"/>
                        </a:tabLst>
                      </a:pPr>
                      <a:r>
                        <a:rPr sz="1400">
                          <a:solidFill>
                            <a:srgbClr val="000000"/>
                          </a:solidFill>
                          <a:latin typeface="Arial"/>
                          <a:ea typeface="Arial"/>
                        </a:rPr>
                        <a:t>$	10,184,126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27787" algn="l"/>
                          <a:tab pos="1176274" algn="l"/>
                        </a:tabLst>
                      </a:pPr>
                      <a:r>
                        <a:rPr sz="1400">
                          <a:solidFill>
                            <a:srgbClr val="000000"/>
                          </a:solidFill>
                          <a:latin typeface="Arial"/>
                          <a:ea typeface="Arial"/>
                        </a:rPr>
                        <a:t>$	9,518,273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27787" algn="l"/>
                          <a:tab pos="1176274" algn="l"/>
                        </a:tabLst>
                      </a:pPr>
                      <a:r>
                        <a:rPr sz="1400">
                          <a:solidFill>
                            <a:srgbClr val="000000"/>
                          </a:solidFill>
                          <a:latin typeface="Arial"/>
                          <a:ea typeface="Arial"/>
                        </a:rPr>
                        <a:t>$	7,840,363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27787" algn="l"/>
                          <a:tab pos="1176274" algn="l"/>
                        </a:tabLst>
                      </a:pPr>
                      <a:r>
                        <a:rPr sz="1400">
                          <a:solidFill>
                            <a:srgbClr val="000000"/>
                          </a:solidFill>
                          <a:latin typeface="Arial"/>
                          <a:ea typeface="Arial"/>
                        </a:rPr>
                        <a:t>$	8,146,137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52044" algn="l"/>
                          <a:tab pos="1052449" algn="l"/>
                        </a:tabLst>
                      </a:pPr>
                      <a:r>
                        <a:rPr sz="1400">
                          <a:solidFill>
                            <a:srgbClr val="000000"/>
                          </a:solidFill>
                          <a:latin typeface="Arial"/>
                          <a:ea typeface="Arial"/>
                        </a:rPr>
                        <a:t>$	305,774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defTabSz="0">
                        <a:lnSpc>
                          <a:spcPct val="83000"/>
                        </a:lnSpc>
                      </a:pPr>
                      <a:r>
                        <a:rPr sz="1400">
                          <a:solidFill>
                            <a:srgbClr val="000000"/>
                          </a:solidFill>
                          <a:latin typeface="Arial"/>
                          <a:ea typeface="Arial"/>
                        </a:rPr>
                        <a:t>3.9%</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3"/>
                  </a:ext>
                </a:extLst>
              </a:tr>
              <a:tr h="323850">
                <a:tc>
                  <a:txBody>
                    <a:bodyPr/>
                    <a:lstStyle/>
                    <a:p>
                      <a:pPr algn="l">
                        <a:lnSpc>
                          <a:spcPct val="83000"/>
                        </a:lnSpc>
                      </a:pPr>
                      <a:r>
                        <a:rPr sz="1400">
                          <a:solidFill>
                            <a:srgbClr val="000000"/>
                          </a:solidFill>
                          <a:latin typeface="Arial"/>
                          <a:ea typeface="Arial"/>
                        </a:rPr>
                        <a:t>Available Funds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27787" algn="l"/>
                          <a:tab pos="1176274" algn="l"/>
                        </a:tabLst>
                      </a:pPr>
                      <a:r>
                        <a:rPr sz="1400">
                          <a:solidFill>
                            <a:srgbClr val="000000"/>
                          </a:solidFill>
                          <a:latin typeface="Arial"/>
                          <a:ea typeface="Arial"/>
                        </a:rPr>
                        <a:t>$	7,502,728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27787" algn="l"/>
                          <a:tab pos="1176274" algn="l"/>
                        </a:tabLst>
                      </a:pPr>
                      <a:r>
                        <a:rPr sz="1400">
                          <a:solidFill>
                            <a:srgbClr val="000000"/>
                          </a:solidFill>
                          <a:latin typeface="Arial"/>
                          <a:ea typeface="Arial"/>
                        </a:rPr>
                        <a:t>$	4,307,865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27787" algn="l"/>
                          <a:tab pos="1176274" algn="l"/>
                        </a:tabLst>
                      </a:pPr>
                      <a:r>
                        <a:rPr sz="1400">
                          <a:solidFill>
                            <a:srgbClr val="000000"/>
                          </a:solidFill>
                          <a:latin typeface="Arial"/>
                          <a:ea typeface="Arial"/>
                        </a:rPr>
                        <a:t>$	1,786,971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27787" algn="l"/>
                          <a:tab pos="1176274" algn="l"/>
                        </a:tabLst>
                      </a:pPr>
                      <a:r>
                        <a:rPr sz="1400">
                          <a:solidFill>
                            <a:srgbClr val="000000"/>
                          </a:solidFill>
                          <a:latin typeface="Arial"/>
                          <a:ea typeface="Arial"/>
                        </a:rPr>
                        <a:t>$	1,796,972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50850" algn="l"/>
                          <a:tab pos="1052449" algn="l"/>
                        </a:tabLst>
                      </a:pPr>
                      <a:r>
                        <a:rPr sz="1400">
                          <a:solidFill>
                            <a:srgbClr val="000000"/>
                          </a:solidFill>
                          <a:latin typeface="Arial"/>
                          <a:ea typeface="Arial"/>
                        </a:rPr>
                        <a:t>$	10,001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defTabSz="0">
                        <a:lnSpc>
                          <a:spcPct val="83000"/>
                        </a:lnSpc>
                      </a:pPr>
                      <a:r>
                        <a:rPr sz="1400">
                          <a:solidFill>
                            <a:srgbClr val="000000"/>
                          </a:solidFill>
                          <a:latin typeface="Arial"/>
                          <a:ea typeface="Arial"/>
                        </a:rPr>
                        <a:t>0.6%</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4"/>
                  </a:ext>
                </a:extLst>
              </a:tr>
              <a:tr h="314325">
                <a:tc>
                  <a:txBody>
                    <a:bodyPr/>
                    <a:lstStyle/>
                    <a:p>
                      <a:pPr algn="l">
                        <a:lnSpc>
                          <a:spcPct val="83000"/>
                        </a:lnSpc>
                      </a:pPr>
                      <a:r>
                        <a:rPr sz="1400">
                          <a:solidFill>
                            <a:srgbClr val="000000"/>
                          </a:solidFill>
                          <a:latin typeface="Arial"/>
                          <a:ea typeface="Arial"/>
                        </a:rPr>
                        <a:t>OMF Adjustments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940181" algn="l"/>
                          <a:tab pos="1176274" algn="l"/>
                        </a:tabLst>
                      </a:pPr>
                      <a:r>
                        <a:rPr sz="1400">
                          <a:solidFill>
                            <a:srgbClr val="000000"/>
                          </a:solidFill>
                          <a:latin typeface="Arial"/>
                          <a:ea typeface="Arial"/>
                        </a:rPr>
                        <a:t>$	—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940181" algn="l"/>
                          <a:tab pos="1176274" algn="l"/>
                        </a:tabLst>
                      </a:pPr>
                      <a:r>
                        <a:rPr sz="1400">
                          <a:solidFill>
                            <a:srgbClr val="000000"/>
                          </a:solidFill>
                          <a:latin typeface="Arial"/>
                          <a:ea typeface="Arial"/>
                        </a:rPr>
                        <a:t>$	—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940181" algn="l"/>
                          <a:tab pos="1176274" algn="l"/>
                        </a:tabLst>
                      </a:pPr>
                      <a:r>
                        <a:rPr sz="1400">
                          <a:solidFill>
                            <a:srgbClr val="000000"/>
                          </a:solidFill>
                          <a:latin typeface="Arial"/>
                          <a:ea typeface="Arial"/>
                        </a:rPr>
                        <a:t>$	—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327787" algn="l"/>
                          <a:tab pos="1176274" algn="l"/>
                        </a:tabLst>
                      </a:pPr>
                      <a:r>
                        <a:rPr sz="1400">
                          <a:solidFill>
                            <a:srgbClr val="000000"/>
                          </a:solidFill>
                          <a:latin typeface="Arial"/>
                          <a:ea typeface="Arial"/>
                        </a:rPr>
                        <a:t>$	1,534,913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203962" algn="l"/>
                          <a:tab pos="1052449" algn="l"/>
                        </a:tabLst>
                      </a:pPr>
                      <a:r>
                        <a:rPr sz="1400">
                          <a:solidFill>
                            <a:srgbClr val="000000"/>
                          </a:solidFill>
                          <a:latin typeface="Arial"/>
                          <a:ea typeface="Arial"/>
                        </a:rPr>
                        <a:t>$	1,534,913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ctr" defTabSz="0">
                        <a:lnSpc>
                          <a:spcPct val="83000"/>
                        </a:lnSpc>
                      </a:pPr>
                      <a:r>
                        <a:rPr sz="1400">
                          <a:solidFill>
                            <a:srgbClr val="000000"/>
                          </a:solidFill>
                          <a:latin typeface="Arial"/>
                          <a:ea typeface="Arial"/>
                        </a:rPr>
                        <a:t>100%</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extLst>
                  <a:ext uri="{0D108BD9-81ED-4DB2-BD59-A6C34878D82A}">
                    <a16:rowId xmlns:a16="http://schemas.microsoft.com/office/drawing/2014/main" val="10005"/>
                  </a:ext>
                </a:extLst>
              </a:tr>
              <a:tr h="428625">
                <a:tc>
                  <a:txBody>
                    <a:bodyPr/>
                    <a:lstStyle/>
                    <a:p>
                      <a:pPr algn="l">
                        <a:lnSpc>
                          <a:spcPct val="83000"/>
                        </a:lnSpc>
                      </a:pPr>
                      <a:r>
                        <a:rPr sz="1400">
                          <a:solidFill>
                            <a:srgbClr val="000000"/>
                          </a:solidFill>
                          <a:latin typeface="Arial"/>
                          <a:ea typeface="Arial"/>
                        </a:rPr>
                        <a:t>Total General Fund Operating Revenues</a:t>
                      </a:r>
                    </a:p>
                  </a:txBody>
                  <a:tcPr marL="27432" marR="27432"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130175" algn="l"/>
                          <a:tab pos="1176274" algn="l"/>
                        </a:tabLst>
                      </a:pPr>
                      <a:r>
                        <a:rPr sz="1400">
                          <a:solidFill>
                            <a:srgbClr val="000000"/>
                          </a:solidFill>
                          <a:latin typeface="Arial"/>
                          <a:ea typeface="Arial"/>
                        </a:rPr>
                        <a:t>$	138,708,872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130175" algn="l"/>
                          <a:tab pos="1176274" algn="l"/>
                        </a:tabLst>
                      </a:pPr>
                      <a:r>
                        <a:rPr sz="1400">
                          <a:solidFill>
                            <a:srgbClr val="000000"/>
                          </a:solidFill>
                          <a:latin typeface="Arial"/>
                          <a:ea typeface="Arial"/>
                        </a:rPr>
                        <a:t>$	147,464,987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130175" algn="l"/>
                          <a:tab pos="1176274" algn="l"/>
                        </a:tabLst>
                      </a:pPr>
                      <a:r>
                        <a:rPr sz="1400">
                          <a:solidFill>
                            <a:srgbClr val="000000"/>
                          </a:solidFill>
                          <a:latin typeface="Arial"/>
                          <a:ea typeface="Arial"/>
                        </a:rPr>
                        <a:t>$	147,406,219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130175" algn="l"/>
                          <a:tab pos="1176274" algn="l"/>
                        </a:tabLst>
                      </a:pPr>
                      <a:r>
                        <a:rPr sz="1400">
                          <a:solidFill>
                            <a:srgbClr val="000000"/>
                          </a:solidFill>
                          <a:latin typeface="Arial"/>
                          <a:ea typeface="Arial"/>
                        </a:rPr>
                        <a:t>$	154,215,031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03962" algn="l"/>
                          <a:tab pos="1052449" algn="l"/>
                        </a:tabLst>
                      </a:pPr>
                      <a:r>
                        <a:rPr sz="1400">
                          <a:solidFill>
                            <a:srgbClr val="000000"/>
                          </a:solidFill>
                          <a:latin typeface="Arial"/>
                          <a:ea typeface="Arial"/>
                        </a:rPr>
                        <a:t>$	6,808,813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tc>
                  <a:txBody>
                    <a:bodyPr/>
                    <a:lstStyle/>
                    <a:p>
                      <a:pPr algn="ctr" defTabSz="0">
                        <a:lnSpc>
                          <a:spcPct val="83000"/>
                        </a:lnSpc>
                      </a:pPr>
                      <a:r>
                        <a:rPr sz="1400">
                          <a:solidFill>
                            <a:srgbClr val="000000"/>
                          </a:solidFill>
                          <a:latin typeface="Arial"/>
                          <a:ea typeface="Arial"/>
                        </a:rPr>
                        <a:t>4.6%</a:t>
                      </a:r>
                    </a:p>
                  </a:txBody>
                  <a:tcPr marL="27432"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06"/>
                  </a:ext>
                </a:extLst>
              </a:tr>
            </a:tbl>
          </a:graphicData>
        </a:graphic>
      </p:graphicFrame>
      <p:sp>
        <p:nvSpPr>
          <p:cNvPr id="4" name="New shape"/>
          <p:cNvSpPr/>
          <p:nvPr/>
        </p:nvSpPr>
        <p:spPr>
          <a:xfrm>
            <a:off x="1506093" y="4808601"/>
            <a:ext cx="8977884" cy="81711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a:solidFill>
                  <a:srgbClr val="000000"/>
                </a:solidFill>
                <a:highlight>
                  <a:srgbClr val="FFFFFF"/>
                </a:highlight>
                <a:latin typeface="Arial"/>
                <a:ea typeface="Arial"/>
              </a:rPr>
              <a:t>Notes - We are proposing using $1,534,913 of the OMF which will may enable the Town to push off an override until FY2029.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790827" y="1130427"/>
            <a:ext cx="8223631"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87000"/>
              </a:lnSpc>
              <a:spcBef>
                <a:spcPct val="0"/>
              </a:spcBef>
              <a:spcAft>
                <a:spcPct val="0"/>
              </a:spcAft>
            </a:pPr>
            <a:r>
              <a:rPr sz="3200" b="1">
                <a:solidFill>
                  <a:srgbClr val="000000"/>
                </a:solidFill>
                <a:latin typeface="Arial"/>
                <a:ea typeface="Arial"/>
              </a:rPr>
              <a:t>Free Cash Sources as of June 30</a:t>
            </a:r>
            <a:r>
              <a:rPr sz="3200" b="1" baseline="30000">
                <a:solidFill>
                  <a:srgbClr val="000000"/>
                </a:solidFill>
                <a:latin typeface="Arial"/>
                <a:ea typeface="Arial"/>
              </a:rPr>
              <a:t>th</a:t>
            </a:r>
            <a:r>
              <a:rPr sz="3200" b="1">
                <a:solidFill>
                  <a:srgbClr val="000000"/>
                </a:solidFill>
                <a:latin typeface="Arial"/>
                <a:ea typeface="Arial"/>
              </a:rPr>
              <a:t> </a:t>
            </a:r>
          </a:p>
        </p:txBody>
      </p:sp>
      <p:graphicFrame>
        <p:nvGraphicFramePr>
          <p:cNvPr id="3" name="New Table"/>
          <p:cNvGraphicFramePr>
            <a:graphicFrameLocks noGrp="1"/>
          </p:cNvGraphicFramePr>
          <p:nvPr/>
        </p:nvGraphicFramePr>
        <p:xfrm>
          <a:off x="2246630" y="1823466"/>
          <a:ext cx="7372350" cy="4362450"/>
        </p:xfrm>
        <a:graphic>
          <a:graphicData uri="http://schemas.openxmlformats.org/drawingml/2006/table">
            <a:tbl>
              <a:tblPr>
                <a:tableStyleId>{5C22544A-7EE6-4342-B048-85BDC9FD1C3A}</a:tableStyleId>
              </a:tblPr>
              <a:tblGrid>
                <a:gridCol w="233362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gridCol w="1076325">
                  <a:extLst>
                    <a:ext uri="{9D8B030D-6E8A-4147-A177-3AD203B41FA5}">
                      <a16:colId xmlns:a16="http://schemas.microsoft.com/office/drawing/2014/main" val="20004"/>
                    </a:ext>
                  </a:extLst>
                </a:gridCol>
              </a:tblGrid>
              <a:tr h="304800">
                <a:tc>
                  <a:txBody>
                    <a:bodyPr/>
                    <a:lstStyle/>
                    <a:p>
                      <a:pPr algn="ctr">
                        <a:lnSpc>
                          <a:spcPct val="83000"/>
                        </a:lnSpc>
                      </a:pPr>
                      <a:r>
                        <a:rPr sz="1400" b="1">
                          <a:solidFill>
                            <a:srgbClr val="FFFFFF"/>
                          </a:solidFill>
                          <a:latin typeface="Arial"/>
                          <a:ea typeface="Arial"/>
                        </a:rPr>
                        <a:t>Category</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FY2022</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FY2023</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FY2024</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400" b="1">
                          <a:solidFill>
                            <a:srgbClr val="FFFFFF"/>
                          </a:solidFill>
                          <a:latin typeface="Arial"/>
                          <a:ea typeface="Arial"/>
                        </a:rPr>
                        <a:t>FY2025</a:t>
                      </a:r>
                    </a:p>
                  </a:txBody>
                  <a:tcPr marL="27432" marR="27432" marT="0" marB="0" anchor="ctr">
                    <a:lnL w="6350" cmpd="sng">
                      <a:solidFill>
                        <a:srgbClr val="000000"/>
                      </a:solidFill>
                      <a:prstDash val="solid"/>
                    </a:lnL>
                    <a:lnR w="6350" cmpd="sng">
                      <a:solidFill>
                        <a:srgbClr val="000000"/>
                      </a:solidFill>
                      <a:prstDash val="solid"/>
                    </a:lnR>
                    <a:lnT w="0"/>
                    <a:lnB w="6350" cmpd="sng">
                      <a:solidFill>
                        <a:srgbClr val="000000"/>
                      </a:solidFill>
                      <a:prstDash val="solid"/>
                    </a:lnB>
                    <a:solidFill>
                      <a:srgbClr val="7F160E"/>
                    </a:solidFill>
                  </a:tcPr>
                </a:tc>
                <a:extLst>
                  <a:ext uri="{0D108BD9-81ED-4DB2-BD59-A6C34878D82A}">
                    <a16:rowId xmlns:a16="http://schemas.microsoft.com/office/drawing/2014/main" val="10000"/>
                  </a:ext>
                </a:extLst>
              </a:tr>
              <a:tr h="238125">
                <a:tc>
                  <a:txBody>
                    <a:bodyPr/>
                    <a:lstStyle/>
                    <a:p>
                      <a:pPr algn="l">
                        <a:lnSpc>
                          <a:spcPct val="83000"/>
                        </a:lnSpc>
                      </a:pPr>
                      <a:r>
                        <a:rPr sz="1400">
                          <a:solidFill>
                            <a:srgbClr val="000000"/>
                          </a:solidFill>
                          <a:latin typeface="Arial"/>
                          <a:ea typeface="Arial"/>
                        </a:rPr>
                        <a:t>Carryforward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8,417,007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4,358,081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23037" algn="l"/>
                          <a:tab pos="1271524" algn="l"/>
                        </a:tabLst>
                      </a:pPr>
                      <a:r>
                        <a:rPr sz="1400">
                          <a:solidFill>
                            <a:srgbClr val="000000"/>
                          </a:solidFill>
                          <a:latin typeface="Arial"/>
                          <a:ea typeface="Arial"/>
                        </a:rPr>
                        <a:t>$	4,136,535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84912" algn="l"/>
                          <a:tab pos="1033399" algn="l"/>
                        </a:tabLst>
                      </a:pPr>
                      <a:r>
                        <a:rPr sz="1400">
                          <a:solidFill>
                            <a:srgbClr val="000000"/>
                          </a:solidFill>
                          <a:latin typeface="Arial"/>
                          <a:ea typeface="Arial"/>
                        </a:rPr>
                        <a:t>$	1,000,001	</a:t>
                      </a:r>
                    </a:p>
                  </a:txBody>
                  <a:tcPr marL="0" marR="9144"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1"/>
                  </a:ext>
                </a:extLst>
              </a:tr>
              <a:tr h="238125">
                <a:tc>
                  <a:txBody>
                    <a:bodyPr/>
                    <a:lstStyle/>
                    <a:p>
                      <a:pPr algn="l">
                        <a:lnSpc>
                          <a:spcPct val="83000"/>
                        </a:lnSpc>
                      </a:pPr>
                      <a:r>
                        <a:rPr sz="1400">
                          <a:solidFill>
                            <a:srgbClr val="000000"/>
                          </a:solidFill>
                          <a:latin typeface="Arial"/>
                          <a:ea typeface="Arial"/>
                        </a:rPr>
                        <a:t>Excess Revenues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1,491,154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2,210,924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23037" algn="l"/>
                          <a:tab pos="1271524" algn="l"/>
                        </a:tabLst>
                      </a:pPr>
                      <a:r>
                        <a:rPr sz="1400">
                          <a:solidFill>
                            <a:srgbClr val="000000"/>
                          </a:solidFill>
                          <a:latin typeface="Arial"/>
                          <a:ea typeface="Arial"/>
                        </a:rPr>
                        <a:t>$	1,169,592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84912" algn="l"/>
                          <a:tab pos="1033399" algn="l"/>
                        </a:tabLst>
                      </a:pPr>
                      <a:r>
                        <a:rPr sz="1400">
                          <a:solidFill>
                            <a:srgbClr val="000000"/>
                          </a:solidFill>
                          <a:latin typeface="Arial"/>
                          <a:ea typeface="Arial"/>
                        </a:rPr>
                        <a:t>$	2,902,697	</a:t>
                      </a:r>
                    </a:p>
                  </a:txBody>
                  <a:tcPr marL="0" marR="9144"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2"/>
                  </a:ext>
                </a:extLst>
              </a:tr>
              <a:tr h="47625">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03"/>
                  </a:ext>
                </a:extLst>
              </a:tr>
              <a:tr h="238125">
                <a:tc>
                  <a:txBody>
                    <a:bodyPr/>
                    <a:lstStyle/>
                    <a:p>
                      <a:pPr algn="l">
                        <a:lnSpc>
                          <a:spcPct val="83000"/>
                        </a:lnSpc>
                      </a:pPr>
                      <a:r>
                        <a:rPr sz="1400">
                          <a:solidFill>
                            <a:srgbClr val="000000"/>
                          </a:solidFill>
                          <a:latin typeface="Arial"/>
                          <a:ea typeface="Arial"/>
                        </a:rPr>
                        <a:t>Town Salaries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549,451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461,037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71119" algn="l"/>
                          <a:tab pos="1271524" algn="l"/>
                        </a:tabLst>
                      </a:pPr>
                      <a:r>
                        <a:rPr sz="1400">
                          <a:solidFill>
                            <a:srgbClr val="000000"/>
                          </a:solidFill>
                          <a:latin typeface="Arial"/>
                          <a:ea typeface="Arial"/>
                        </a:rPr>
                        <a:t>$	271,715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30606" algn="l"/>
                          <a:tab pos="1033399" algn="l"/>
                        </a:tabLst>
                      </a:pPr>
                      <a:r>
                        <a:rPr sz="1400">
                          <a:solidFill>
                            <a:srgbClr val="000000"/>
                          </a:solidFill>
                          <a:latin typeface="Arial"/>
                          <a:ea typeface="Arial"/>
                        </a:rPr>
                        <a:t>$	2,883	</a:t>
                      </a:r>
                    </a:p>
                  </a:txBody>
                  <a:tcPr marL="0" marR="9144"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4"/>
                  </a:ext>
                </a:extLst>
              </a:tr>
              <a:tr h="238125">
                <a:tc>
                  <a:txBody>
                    <a:bodyPr/>
                    <a:lstStyle/>
                    <a:p>
                      <a:pPr algn="l">
                        <a:lnSpc>
                          <a:spcPct val="83000"/>
                        </a:lnSpc>
                      </a:pPr>
                      <a:r>
                        <a:rPr sz="1400">
                          <a:solidFill>
                            <a:srgbClr val="000000"/>
                          </a:solidFill>
                          <a:latin typeface="Arial"/>
                          <a:ea typeface="Arial"/>
                        </a:rPr>
                        <a:t>Town Expenses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447,374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90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748,173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9050" cmpd="sng">
                      <a:solidFill>
                        <a:srgbClr val="000000"/>
                      </a:solidFill>
                      <a:prstDash val="solid"/>
                    </a:lnB>
                    <a:solidFill>
                      <a:srgbClr val="FFFFFF"/>
                    </a:solidFill>
                  </a:tcPr>
                </a:tc>
                <a:tc>
                  <a:txBody>
                    <a:bodyPr/>
                    <a:lstStyle/>
                    <a:p>
                      <a:pPr algn="r">
                        <a:lnSpc>
                          <a:spcPct val="83000"/>
                        </a:lnSpc>
                        <a:tabLst>
                          <a:tab pos="571119" algn="l"/>
                          <a:tab pos="1271524" algn="l"/>
                        </a:tabLst>
                      </a:pPr>
                      <a:r>
                        <a:rPr sz="1400">
                          <a:solidFill>
                            <a:srgbClr val="000000"/>
                          </a:solidFill>
                          <a:latin typeface="Arial"/>
                          <a:ea typeface="Arial"/>
                        </a:rPr>
                        <a:t>$	579,787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9050" cmpd="sng">
                      <a:solidFill>
                        <a:srgbClr val="000000"/>
                      </a:solidFill>
                      <a:prstDash val="solid"/>
                    </a:lnB>
                    <a:solidFill>
                      <a:srgbClr val="FFFFFF"/>
                    </a:solidFill>
                  </a:tcPr>
                </a:tc>
                <a:tc>
                  <a:txBody>
                    <a:bodyPr/>
                    <a:lstStyle/>
                    <a:p>
                      <a:pPr algn="r">
                        <a:lnSpc>
                          <a:spcPct val="83000"/>
                        </a:lnSpc>
                        <a:tabLst>
                          <a:tab pos="332994" algn="l"/>
                          <a:tab pos="1033399" algn="l"/>
                        </a:tabLst>
                      </a:pPr>
                      <a:r>
                        <a:rPr sz="1400">
                          <a:solidFill>
                            <a:srgbClr val="000000"/>
                          </a:solidFill>
                          <a:latin typeface="Arial"/>
                          <a:ea typeface="Arial"/>
                        </a:rPr>
                        <a:t>$	568,694	</a:t>
                      </a:r>
                    </a:p>
                  </a:txBody>
                  <a:tcPr marL="0" marR="9144" marT="0" marB="0" anchor="ctr">
                    <a:lnL w="6350" cmpd="sng">
                      <a:solidFill>
                        <a:srgbClr val="000000"/>
                      </a:solidFill>
                      <a:prstDash val="solid"/>
                    </a:lnL>
                    <a:lnR w="0"/>
                    <a:lnT w="6350" cmpd="sng">
                      <a:solidFill>
                        <a:srgbClr val="000000"/>
                      </a:solidFill>
                      <a:prstDash val="solid"/>
                    </a:lnT>
                    <a:lnB w="19050" cmpd="sng">
                      <a:solidFill>
                        <a:srgbClr val="000000"/>
                      </a:solidFill>
                      <a:prstDash val="solid"/>
                    </a:lnB>
                    <a:solidFill>
                      <a:srgbClr val="FFFFFF"/>
                    </a:solidFill>
                  </a:tcPr>
                </a:tc>
                <a:extLst>
                  <a:ext uri="{0D108BD9-81ED-4DB2-BD59-A6C34878D82A}">
                    <a16:rowId xmlns:a16="http://schemas.microsoft.com/office/drawing/2014/main" val="10005"/>
                  </a:ext>
                </a:extLst>
              </a:tr>
              <a:tr h="238125">
                <a:tc>
                  <a:txBody>
                    <a:bodyPr/>
                    <a:lstStyle/>
                    <a:p>
                      <a:pPr algn="r">
                        <a:lnSpc>
                          <a:spcPct val="83000"/>
                        </a:lnSpc>
                      </a:pPr>
                      <a:r>
                        <a:rPr sz="1400">
                          <a:solidFill>
                            <a:srgbClr val="000000"/>
                          </a:solidFill>
                          <a:latin typeface="Arial"/>
                          <a:ea typeface="Arial"/>
                        </a:rPr>
                        <a:t>Subtotal Town</a:t>
                      </a:r>
                    </a:p>
                  </a:txBody>
                  <a:tcPr marL="0"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996,825	</a:t>
                      </a:r>
                    </a:p>
                  </a:txBody>
                  <a:tcPr marL="0" marR="9144" marT="0" marB="0" anchor="ctr">
                    <a:lnL w="6350" cmpd="sng">
                      <a:solidFill>
                        <a:srgbClr val="000000"/>
                      </a:solidFill>
                      <a:prstDash val="solid"/>
                    </a:lnL>
                    <a:lnR w="6350" cmpd="sng">
                      <a:solidFill>
                        <a:srgbClr val="000000"/>
                      </a:solidFill>
                      <a:prstDash val="solid"/>
                    </a:lnR>
                    <a:lnT w="190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1,209,210	</a:t>
                      </a:r>
                    </a:p>
                  </a:txBody>
                  <a:tcPr marL="0" marR="9144" marT="0" marB="0" anchor="ctr">
                    <a:lnL w="6350" cmpd="sng">
                      <a:solidFill>
                        <a:srgbClr val="000000"/>
                      </a:solidFill>
                      <a:prstDash val="solid"/>
                    </a:lnL>
                    <a:lnR w="6350" cmpd="sng">
                      <a:solidFill>
                        <a:srgbClr val="000000"/>
                      </a:solidFill>
                      <a:prstDash val="solid"/>
                    </a:lnR>
                    <a:lnT w="190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71119" algn="l"/>
                          <a:tab pos="1271524" algn="l"/>
                        </a:tabLst>
                      </a:pPr>
                      <a:r>
                        <a:rPr sz="1400">
                          <a:solidFill>
                            <a:srgbClr val="000000"/>
                          </a:solidFill>
                          <a:latin typeface="Arial"/>
                          <a:ea typeface="Arial"/>
                        </a:rPr>
                        <a:t>$	851,502	</a:t>
                      </a:r>
                    </a:p>
                  </a:txBody>
                  <a:tcPr marL="0" marR="9144" marT="0" marB="0" anchor="ctr">
                    <a:lnL w="6350" cmpd="sng">
                      <a:solidFill>
                        <a:srgbClr val="000000"/>
                      </a:solidFill>
                      <a:prstDash val="solid"/>
                    </a:lnL>
                    <a:lnR w="6350" cmpd="sng">
                      <a:solidFill>
                        <a:srgbClr val="000000"/>
                      </a:solidFill>
                      <a:prstDash val="solid"/>
                    </a:lnR>
                    <a:lnT w="190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32994" algn="l"/>
                          <a:tab pos="1033399" algn="l"/>
                        </a:tabLst>
                      </a:pPr>
                      <a:r>
                        <a:rPr sz="1400">
                          <a:solidFill>
                            <a:srgbClr val="000000"/>
                          </a:solidFill>
                          <a:latin typeface="Arial"/>
                          <a:ea typeface="Arial"/>
                        </a:rPr>
                        <a:t>$	571,577	</a:t>
                      </a:r>
                    </a:p>
                  </a:txBody>
                  <a:tcPr marL="0" marR="9144" marT="0" marB="0" anchor="ctr">
                    <a:lnL w="6350" cmpd="sng">
                      <a:solidFill>
                        <a:srgbClr val="000000"/>
                      </a:solidFill>
                      <a:prstDash val="solid"/>
                    </a:lnL>
                    <a:lnR w="0"/>
                    <a:lnT w="190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6"/>
                  </a:ext>
                </a:extLst>
              </a:tr>
              <a:tr h="47625">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07"/>
                  </a:ext>
                </a:extLst>
              </a:tr>
              <a:tr h="257175">
                <a:tc>
                  <a:txBody>
                    <a:bodyPr/>
                    <a:lstStyle/>
                    <a:p>
                      <a:pPr algn="l">
                        <a:lnSpc>
                          <a:spcPct val="83000"/>
                        </a:lnSpc>
                      </a:pPr>
                      <a:r>
                        <a:rPr sz="1400">
                          <a:solidFill>
                            <a:srgbClr val="000000"/>
                          </a:solidFill>
                          <a:latin typeface="Arial"/>
                          <a:ea typeface="Arial"/>
                        </a:rPr>
                        <a:t>School Salaries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645,297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311,274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71119" algn="l"/>
                          <a:tab pos="1271524" algn="l"/>
                        </a:tabLst>
                      </a:pPr>
                      <a:r>
                        <a:rPr sz="1400">
                          <a:solidFill>
                            <a:srgbClr val="000000"/>
                          </a:solidFill>
                          <a:latin typeface="Arial"/>
                          <a:ea typeface="Arial"/>
                        </a:rPr>
                        <a:t>$	637,351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84912" algn="l"/>
                          <a:tab pos="1033399" algn="l"/>
                        </a:tabLst>
                      </a:pPr>
                      <a:r>
                        <a:rPr sz="1400">
                          <a:solidFill>
                            <a:srgbClr val="000000"/>
                          </a:solidFill>
                          <a:latin typeface="Arial"/>
                          <a:ea typeface="Arial"/>
                        </a:rPr>
                        <a:t>$	1,086,339	</a:t>
                      </a:r>
                    </a:p>
                  </a:txBody>
                  <a:tcPr marL="0" marR="9144"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8"/>
                  </a:ext>
                </a:extLst>
              </a:tr>
              <a:tr h="257175">
                <a:tc>
                  <a:txBody>
                    <a:bodyPr/>
                    <a:lstStyle/>
                    <a:p>
                      <a:pPr algn="l">
                        <a:lnSpc>
                          <a:spcPct val="83000"/>
                        </a:lnSpc>
                      </a:pPr>
                      <a:r>
                        <a:rPr sz="1400">
                          <a:solidFill>
                            <a:srgbClr val="000000"/>
                          </a:solidFill>
                          <a:latin typeface="Arial"/>
                          <a:ea typeface="Arial"/>
                        </a:rPr>
                        <a:t>School Expenses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15112" algn="l"/>
                        </a:tabLst>
                      </a:pPr>
                      <a:r>
                        <a:rPr sz="1400">
                          <a:solidFill>
                            <a:srgbClr val="000000"/>
                          </a:solidFill>
                          <a:latin typeface="Arial"/>
                          <a:ea typeface="Arial"/>
                        </a:rPr>
                        <a:t>$	(355,498)</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9050" cmpd="sng">
                      <a:solidFill>
                        <a:srgbClr val="000000"/>
                      </a:solidFill>
                      <a:prstDash val="solid"/>
                    </a:lnB>
                    <a:solidFill>
                      <a:srgbClr val="FFFFFF"/>
                    </a:solidFill>
                  </a:tcPr>
                </a:tc>
                <a:tc>
                  <a:txBody>
                    <a:bodyPr/>
                    <a:lstStyle/>
                    <a:p>
                      <a:pPr algn="r">
                        <a:lnSpc>
                          <a:spcPct val="83000"/>
                        </a:lnSpc>
                        <a:tabLst>
                          <a:tab pos="515112" algn="l"/>
                        </a:tabLst>
                      </a:pPr>
                      <a:r>
                        <a:rPr sz="1400">
                          <a:solidFill>
                            <a:srgbClr val="000000"/>
                          </a:solidFill>
                          <a:latin typeface="Arial"/>
                          <a:ea typeface="Arial"/>
                        </a:rPr>
                        <a:t>$	(434,352)</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9050" cmpd="sng">
                      <a:solidFill>
                        <a:srgbClr val="000000"/>
                      </a:solidFill>
                      <a:prstDash val="solid"/>
                    </a:lnB>
                    <a:solidFill>
                      <a:srgbClr val="FFFFFF"/>
                    </a:solidFill>
                  </a:tcPr>
                </a:tc>
                <a:tc>
                  <a:txBody>
                    <a:bodyPr/>
                    <a:lstStyle/>
                    <a:p>
                      <a:pPr algn="r">
                        <a:lnSpc>
                          <a:spcPct val="83000"/>
                        </a:lnSpc>
                        <a:tabLst>
                          <a:tab pos="505587" algn="l"/>
                        </a:tabLst>
                      </a:pPr>
                      <a:r>
                        <a:rPr sz="1400">
                          <a:solidFill>
                            <a:srgbClr val="000000"/>
                          </a:solidFill>
                          <a:latin typeface="Arial"/>
                          <a:ea typeface="Arial"/>
                        </a:rPr>
                        <a:t>$	(637,351)</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9050" cmpd="sng">
                      <a:solidFill>
                        <a:srgbClr val="000000"/>
                      </a:solidFill>
                      <a:prstDash val="solid"/>
                    </a:lnB>
                    <a:solidFill>
                      <a:srgbClr val="FFFFFF"/>
                    </a:solidFill>
                  </a:tcPr>
                </a:tc>
                <a:tc>
                  <a:txBody>
                    <a:bodyPr/>
                    <a:lstStyle/>
                    <a:p>
                      <a:pPr algn="r">
                        <a:lnSpc>
                          <a:spcPct val="83000"/>
                        </a:lnSpc>
                        <a:tabLst>
                          <a:tab pos="119380" algn="l"/>
                        </a:tabLst>
                      </a:pPr>
                      <a:r>
                        <a:rPr sz="1400">
                          <a:solidFill>
                            <a:srgbClr val="000000"/>
                          </a:solidFill>
                          <a:latin typeface="Arial"/>
                          <a:ea typeface="Arial"/>
                        </a:rPr>
                        <a:t>$	(1,086,339)</a:t>
                      </a:r>
                    </a:p>
                  </a:txBody>
                  <a:tcPr marL="0" marR="9144" marT="0" marB="0" anchor="ctr">
                    <a:lnL w="6350" cmpd="sng">
                      <a:solidFill>
                        <a:srgbClr val="000000"/>
                      </a:solidFill>
                      <a:prstDash val="solid"/>
                    </a:lnL>
                    <a:lnR w="0"/>
                    <a:lnT w="6350" cmpd="sng">
                      <a:solidFill>
                        <a:srgbClr val="000000"/>
                      </a:solidFill>
                      <a:prstDash val="solid"/>
                    </a:lnT>
                    <a:lnB w="19050" cmpd="sng">
                      <a:solidFill>
                        <a:srgbClr val="000000"/>
                      </a:solidFill>
                      <a:prstDash val="solid"/>
                    </a:lnB>
                    <a:solidFill>
                      <a:srgbClr val="FFFFFF"/>
                    </a:solidFill>
                  </a:tcPr>
                </a:tc>
                <a:extLst>
                  <a:ext uri="{0D108BD9-81ED-4DB2-BD59-A6C34878D82A}">
                    <a16:rowId xmlns:a16="http://schemas.microsoft.com/office/drawing/2014/main" val="10009"/>
                  </a:ext>
                </a:extLst>
              </a:tr>
              <a:tr h="257175">
                <a:tc>
                  <a:txBody>
                    <a:bodyPr/>
                    <a:lstStyle/>
                    <a:p>
                      <a:pPr algn="r">
                        <a:lnSpc>
                          <a:spcPct val="83000"/>
                        </a:lnSpc>
                      </a:pPr>
                      <a:r>
                        <a:rPr sz="1400">
                          <a:solidFill>
                            <a:srgbClr val="000000"/>
                          </a:solidFill>
                          <a:latin typeface="Arial"/>
                          <a:ea typeface="Arial"/>
                        </a:rPr>
                        <a:t>Subtotal School</a:t>
                      </a:r>
                    </a:p>
                  </a:txBody>
                  <a:tcPr marL="0"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289,799	</a:t>
                      </a:r>
                    </a:p>
                  </a:txBody>
                  <a:tcPr marL="0" marR="9144" marT="0" marB="0" anchor="ctr">
                    <a:lnL w="6350" cmpd="sng">
                      <a:solidFill>
                        <a:srgbClr val="000000"/>
                      </a:solidFill>
                      <a:prstDash val="solid"/>
                    </a:lnL>
                    <a:lnR w="6350" cmpd="sng">
                      <a:solidFill>
                        <a:srgbClr val="000000"/>
                      </a:solidFill>
                      <a:prstDash val="solid"/>
                    </a:lnR>
                    <a:lnT w="190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15112" algn="l"/>
                        </a:tabLst>
                      </a:pPr>
                      <a:r>
                        <a:rPr sz="1400">
                          <a:solidFill>
                            <a:srgbClr val="000000"/>
                          </a:solidFill>
                          <a:latin typeface="Arial"/>
                          <a:ea typeface="Arial"/>
                        </a:rPr>
                        <a:t>$	(123,078)</a:t>
                      </a:r>
                    </a:p>
                  </a:txBody>
                  <a:tcPr marL="0" marR="9144" marT="0" marB="0" anchor="ctr">
                    <a:lnL w="6350" cmpd="sng">
                      <a:solidFill>
                        <a:srgbClr val="000000"/>
                      </a:solidFill>
                      <a:prstDash val="solid"/>
                    </a:lnL>
                    <a:lnR w="6350" cmpd="sng">
                      <a:solidFill>
                        <a:srgbClr val="000000"/>
                      </a:solidFill>
                      <a:prstDash val="solid"/>
                    </a:lnR>
                    <a:lnT w="190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035431" algn="l"/>
                          <a:tab pos="1271524" algn="l"/>
                        </a:tabLst>
                      </a:pPr>
                      <a:r>
                        <a:rPr sz="1400">
                          <a:solidFill>
                            <a:srgbClr val="000000"/>
                          </a:solidFill>
                          <a:latin typeface="Arial"/>
                          <a:ea typeface="Arial"/>
                        </a:rPr>
                        <a:t>$	—	</a:t>
                      </a:r>
                    </a:p>
                  </a:txBody>
                  <a:tcPr marL="0" marR="9144" marT="0" marB="0" anchor="ctr">
                    <a:lnL w="6350" cmpd="sng">
                      <a:solidFill>
                        <a:srgbClr val="000000"/>
                      </a:solidFill>
                      <a:prstDash val="solid"/>
                    </a:lnL>
                    <a:lnR w="6350" cmpd="sng">
                      <a:solidFill>
                        <a:srgbClr val="000000"/>
                      </a:solidFill>
                      <a:prstDash val="solid"/>
                    </a:lnR>
                    <a:lnT w="190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797306" algn="l"/>
                          <a:tab pos="1033399" algn="l"/>
                        </a:tabLst>
                      </a:pPr>
                      <a:r>
                        <a:rPr sz="1400">
                          <a:solidFill>
                            <a:srgbClr val="000000"/>
                          </a:solidFill>
                          <a:latin typeface="Arial"/>
                          <a:ea typeface="Arial"/>
                        </a:rPr>
                        <a:t>$	—	</a:t>
                      </a:r>
                    </a:p>
                  </a:txBody>
                  <a:tcPr marL="0" marR="9144" marT="0" marB="0" anchor="ctr">
                    <a:lnL w="6350" cmpd="sng">
                      <a:solidFill>
                        <a:srgbClr val="000000"/>
                      </a:solidFill>
                      <a:prstDash val="solid"/>
                    </a:lnL>
                    <a:lnR w="0"/>
                    <a:lnT w="190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0"/>
                  </a:ext>
                </a:extLst>
              </a:tr>
              <a:tr h="47625">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11"/>
                  </a:ext>
                </a:extLst>
              </a:tr>
              <a:tr h="238125">
                <a:tc>
                  <a:txBody>
                    <a:bodyPr/>
                    <a:lstStyle/>
                    <a:p>
                      <a:pPr algn="l">
                        <a:lnSpc>
                          <a:spcPct val="83000"/>
                        </a:lnSpc>
                      </a:pPr>
                      <a:r>
                        <a:rPr sz="1400">
                          <a:solidFill>
                            <a:srgbClr val="000000"/>
                          </a:solidFill>
                          <a:latin typeface="Arial"/>
                          <a:ea typeface="Arial"/>
                        </a:rPr>
                        <a:t>Benefits &amp; Reserves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1,397,274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1,003,614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23037" algn="l"/>
                          <a:tab pos="1271524" algn="l"/>
                        </a:tabLst>
                      </a:pPr>
                      <a:r>
                        <a:rPr sz="1400">
                          <a:solidFill>
                            <a:srgbClr val="000000"/>
                          </a:solidFill>
                          <a:latin typeface="Arial"/>
                          <a:ea typeface="Arial"/>
                        </a:rPr>
                        <a:t>$	1,280,405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84912" algn="l"/>
                          <a:tab pos="1033399" algn="l"/>
                        </a:tabLst>
                      </a:pPr>
                      <a:r>
                        <a:rPr sz="1400">
                          <a:solidFill>
                            <a:srgbClr val="000000"/>
                          </a:solidFill>
                          <a:latin typeface="Arial"/>
                          <a:ea typeface="Arial"/>
                        </a:rPr>
                        <a:t>$	1,177,734	</a:t>
                      </a:r>
                    </a:p>
                  </a:txBody>
                  <a:tcPr marL="0" marR="9144"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2"/>
                  </a:ext>
                </a:extLst>
              </a:tr>
              <a:tr h="238125">
                <a:tc>
                  <a:txBody>
                    <a:bodyPr/>
                    <a:lstStyle/>
                    <a:p>
                      <a:pPr algn="l">
                        <a:lnSpc>
                          <a:spcPct val="83000"/>
                        </a:lnSpc>
                      </a:pPr>
                      <a:r>
                        <a:rPr sz="1400">
                          <a:solidFill>
                            <a:srgbClr val="000000"/>
                          </a:solidFill>
                          <a:latin typeface="Arial"/>
                          <a:ea typeface="Arial"/>
                        </a:rPr>
                        <a:t>Facilities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471,228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183,240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71119" algn="l"/>
                          <a:tab pos="1271524" algn="l"/>
                        </a:tabLst>
                      </a:pPr>
                      <a:r>
                        <a:rPr sz="1400">
                          <a:solidFill>
                            <a:srgbClr val="000000"/>
                          </a:solidFill>
                          <a:latin typeface="Arial"/>
                          <a:ea typeface="Arial"/>
                        </a:rPr>
                        <a:t>$	167,952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32994" algn="l"/>
                          <a:tab pos="1033399" algn="l"/>
                        </a:tabLst>
                      </a:pPr>
                      <a:r>
                        <a:rPr sz="1400">
                          <a:solidFill>
                            <a:srgbClr val="000000"/>
                          </a:solidFill>
                          <a:latin typeface="Arial"/>
                          <a:ea typeface="Arial"/>
                        </a:rPr>
                        <a:t>$	112,248	</a:t>
                      </a:r>
                    </a:p>
                  </a:txBody>
                  <a:tcPr marL="0" marR="9144"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3"/>
                  </a:ext>
                </a:extLst>
              </a:tr>
              <a:tr h="238125">
                <a:tc>
                  <a:txBody>
                    <a:bodyPr/>
                    <a:lstStyle/>
                    <a:p>
                      <a:pPr algn="l">
                        <a:lnSpc>
                          <a:spcPct val="83000"/>
                        </a:lnSpc>
                      </a:pPr>
                      <a:r>
                        <a:rPr sz="1400">
                          <a:solidFill>
                            <a:srgbClr val="000000"/>
                          </a:solidFill>
                          <a:latin typeface="Arial"/>
                          <a:ea typeface="Arial"/>
                        </a:rPr>
                        <a:t>Debt Service</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188,223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679450" algn="l"/>
                          <a:tab pos="1281049" algn="l"/>
                        </a:tabLst>
                      </a:pPr>
                      <a:r>
                        <a:rPr sz="1400">
                          <a:solidFill>
                            <a:srgbClr val="000000"/>
                          </a:solidFill>
                          <a:latin typeface="Arial"/>
                          <a:ea typeface="Arial"/>
                        </a:rPr>
                        <a:t>$	72,499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669925" algn="l"/>
                          <a:tab pos="1271524" algn="l"/>
                        </a:tabLst>
                      </a:pPr>
                      <a:r>
                        <a:rPr sz="1400">
                          <a:solidFill>
                            <a:srgbClr val="000000"/>
                          </a:solidFill>
                          <a:latin typeface="Arial"/>
                          <a:ea typeface="Arial"/>
                        </a:rPr>
                        <a:t>$	15,274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797306" algn="l"/>
                          <a:tab pos="1033399" algn="l"/>
                        </a:tabLst>
                      </a:pPr>
                      <a:r>
                        <a:rPr sz="1400">
                          <a:solidFill>
                            <a:srgbClr val="000000"/>
                          </a:solidFill>
                          <a:latin typeface="Arial"/>
                          <a:ea typeface="Arial"/>
                        </a:rPr>
                        <a:t>$	—	</a:t>
                      </a:r>
                    </a:p>
                  </a:txBody>
                  <a:tcPr marL="0" marR="9144"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4"/>
                  </a:ext>
                </a:extLst>
              </a:tr>
              <a:tr h="238125">
                <a:tc>
                  <a:txBody>
                    <a:bodyPr/>
                    <a:lstStyle/>
                    <a:p>
                      <a:pPr algn="l">
                        <a:lnSpc>
                          <a:spcPct val="83000"/>
                        </a:lnSpc>
                      </a:pPr>
                      <a:r>
                        <a:rPr sz="1400">
                          <a:solidFill>
                            <a:srgbClr val="000000"/>
                          </a:solidFill>
                          <a:latin typeface="Arial"/>
                          <a:ea typeface="Arial"/>
                        </a:rPr>
                        <a:t>Regional Schools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644,829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90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250,387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9050" cmpd="sng">
                      <a:solidFill>
                        <a:srgbClr val="000000"/>
                      </a:solidFill>
                      <a:prstDash val="solid"/>
                    </a:lnB>
                    <a:solidFill>
                      <a:srgbClr val="FFFFFF"/>
                    </a:solidFill>
                  </a:tcPr>
                </a:tc>
                <a:tc>
                  <a:txBody>
                    <a:bodyPr/>
                    <a:lstStyle/>
                    <a:p>
                      <a:pPr algn="r">
                        <a:lnSpc>
                          <a:spcPct val="83000"/>
                        </a:lnSpc>
                        <a:tabLst>
                          <a:tab pos="571119" algn="l"/>
                          <a:tab pos="1271524" algn="l"/>
                        </a:tabLst>
                      </a:pPr>
                      <a:r>
                        <a:rPr sz="1400">
                          <a:solidFill>
                            <a:srgbClr val="000000"/>
                          </a:solidFill>
                          <a:latin typeface="Arial"/>
                          <a:ea typeface="Arial"/>
                        </a:rPr>
                        <a:t>$	293,595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9050" cmpd="sng">
                      <a:solidFill>
                        <a:srgbClr val="000000"/>
                      </a:solidFill>
                      <a:prstDash val="solid"/>
                    </a:lnB>
                    <a:solidFill>
                      <a:srgbClr val="FFFFFF"/>
                    </a:solidFill>
                  </a:tcPr>
                </a:tc>
                <a:tc>
                  <a:txBody>
                    <a:bodyPr/>
                    <a:lstStyle/>
                    <a:p>
                      <a:pPr algn="r">
                        <a:lnSpc>
                          <a:spcPct val="83000"/>
                        </a:lnSpc>
                        <a:tabLst>
                          <a:tab pos="797306" algn="l"/>
                          <a:tab pos="1033399" algn="l"/>
                        </a:tabLst>
                      </a:pPr>
                      <a:r>
                        <a:rPr sz="1400">
                          <a:solidFill>
                            <a:srgbClr val="000000"/>
                          </a:solidFill>
                          <a:latin typeface="Arial"/>
                          <a:ea typeface="Arial"/>
                        </a:rPr>
                        <a:t>$	—	</a:t>
                      </a:r>
                    </a:p>
                  </a:txBody>
                  <a:tcPr marL="0" marR="9144" marT="0" marB="0" anchor="ctr">
                    <a:lnL w="6350" cmpd="sng">
                      <a:solidFill>
                        <a:srgbClr val="000000"/>
                      </a:solidFill>
                      <a:prstDash val="solid"/>
                    </a:lnL>
                    <a:lnR w="0"/>
                    <a:lnT w="6350" cmpd="sng">
                      <a:solidFill>
                        <a:srgbClr val="000000"/>
                      </a:solidFill>
                      <a:prstDash val="solid"/>
                    </a:lnT>
                    <a:lnB w="19050" cmpd="sng">
                      <a:solidFill>
                        <a:srgbClr val="000000"/>
                      </a:solidFill>
                      <a:prstDash val="solid"/>
                    </a:lnB>
                    <a:solidFill>
                      <a:srgbClr val="FFFFFF"/>
                    </a:solidFill>
                  </a:tcPr>
                </a:tc>
                <a:extLst>
                  <a:ext uri="{0D108BD9-81ED-4DB2-BD59-A6C34878D82A}">
                    <a16:rowId xmlns:a16="http://schemas.microsoft.com/office/drawing/2014/main" val="10015"/>
                  </a:ext>
                </a:extLst>
              </a:tr>
              <a:tr h="238125">
                <a:tc>
                  <a:txBody>
                    <a:bodyPr/>
                    <a:lstStyle/>
                    <a:p>
                      <a:pPr algn="r">
                        <a:lnSpc>
                          <a:spcPct val="83000"/>
                        </a:lnSpc>
                      </a:pPr>
                      <a:r>
                        <a:rPr sz="1400">
                          <a:solidFill>
                            <a:srgbClr val="000000"/>
                          </a:solidFill>
                          <a:latin typeface="Arial"/>
                          <a:ea typeface="Arial"/>
                        </a:rPr>
                        <a:t>Subtotal Shared Services</a:t>
                      </a:r>
                    </a:p>
                  </a:txBody>
                  <a:tcPr marL="0"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2,701,554	</a:t>
                      </a:r>
                    </a:p>
                  </a:txBody>
                  <a:tcPr marL="0" marR="9144" marT="0" marB="0" anchor="ctr">
                    <a:lnL w="6350" cmpd="sng">
                      <a:solidFill>
                        <a:srgbClr val="000000"/>
                      </a:solidFill>
                      <a:prstDash val="solid"/>
                    </a:lnL>
                    <a:lnR w="6350" cmpd="sng">
                      <a:solidFill>
                        <a:srgbClr val="000000"/>
                      </a:solidFill>
                      <a:prstDash val="solid"/>
                    </a:lnR>
                    <a:lnT w="190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1,509,740	</a:t>
                      </a:r>
                    </a:p>
                  </a:txBody>
                  <a:tcPr marL="0" marR="9144" marT="0" marB="0" anchor="ctr">
                    <a:lnL w="6350" cmpd="sng">
                      <a:solidFill>
                        <a:srgbClr val="000000"/>
                      </a:solidFill>
                      <a:prstDash val="solid"/>
                    </a:lnL>
                    <a:lnR w="6350" cmpd="sng">
                      <a:solidFill>
                        <a:srgbClr val="000000"/>
                      </a:solidFill>
                      <a:prstDash val="solid"/>
                    </a:lnR>
                    <a:lnT w="190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23037" algn="l"/>
                          <a:tab pos="1271524" algn="l"/>
                        </a:tabLst>
                      </a:pPr>
                      <a:r>
                        <a:rPr sz="1400">
                          <a:solidFill>
                            <a:srgbClr val="000000"/>
                          </a:solidFill>
                          <a:latin typeface="Arial"/>
                          <a:ea typeface="Arial"/>
                        </a:rPr>
                        <a:t>$	1,757,226	</a:t>
                      </a:r>
                    </a:p>
                  </a:txBody>
                  <a:tcPr marL="0" marR="9144" marT="0" marB="0" anchor="ctr">
                    <a:lnL w="6350" cmpd="sng">
                      <a:solidFill>
                        <a:srgbClr val="000000"/>
                      </a:solidFill>
                      <a:prstDash val="solid"/>
                    </a:lnL>
                    <a:lnR w="6350" cmpd="sng">
                      <a:solidFill>
                        <a:srgbClr val="000000"/>
                      </a:solidFill>
                      <a:prstDash val="solid"/>
                    </a:lnR>
                    <a:lnT w="190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84912" algn="l"/>
                          <a:tab pos="1033399" algn="l"/>
                        </a:tabLst>
                      </a:pPr>
                      <a:r>
                        <a:rPr sz="1400">
                          <a:solidFill>
                            <a:srgbClr val="000000"/>
                          </a:solidFill>
                          <a:latin typeface="Arial"/>
                          <a:ea typeface="Arial"/>
                        </a:rPr>
                        <a:t>$	1,289,982	</a:t>
                      </a:r>
                    </a:p>
                  </a:txBody>
                  <a:tcPr marL="0" marR="9144" marT="0" marB="0" anchor="ctr">
                    <a:lnL w="6350" cmpd="sng">
                      <a:solidFill>
                        <a:srgbClr val="000000"/>
                      </a:solidFill>
                      <a:prstDash val="solid"/>
                    </a:lnL>
                    <a:lnR w="0"/>
                    <a:lnT w="190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6"/>
                  </a:ext>
                </a:extLst>
              </a:tr>
              <a:tr h="47625">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0"/>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endParaRPr sz="100"/>
                    </a:p>
                  </a:txBody>
                  <a:tcPr marL="0" marR="0" marT="0" marB="0" anchor="b">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17"/>
                  </a:ext>
                </a:extLst>
              </a:tr>
              <a:tr h="238125">
                <a:tc>
                  <a:txBody>
                    <a:bodyPr/>
                    <a:lstStyle/>
                    <a:p>
                      <a:pPr algn="l">
                        <a:lnSpc>
                          <a:spcPct val="83000"/>
                        </a:lnSpc>
                      </a:pPr>
                      <a:r>
                        <a:rPr sz="1400">
                          <a:solidFill>
                            <a:srgbClr val="000000"/>
                          </a:solidFill>
                          <a:latin typeface="Arial"/>
                          <a:ea typeface="Arial"/>
                        </a:rPr>
                        <a:t>Prior Year Encumbrances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80644" algn="l"/>
                          <a:tab pos="1281049" algn="l"/>
                        </a:tabLst>
                      </a:pPr>
                      <a:r>
                        <a:rPr sz="1400">
                          <a:solidFill>
                            <a:srgbClr val="000000"/>
                          </a:solidFill>
                          <a:latin typeface="Arial"/>
                          <a:ea typeface="Arial"/>
                        </a:rPr>
                        <a:t>$	652,027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1,153,642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571119" algn="l"/>
                          <a:tab pos="1271524" algn="l"/>
                        </a:tabLst>
                      </a:pPr>
                      <a:r>
                        <a:rPr sz="1400">
                          <a:solidFill>
                            <a:srgbClr val="000000"/>
                          </a:solidFill>
                          <a:latin typeface="Arial"/>
                          <a:ea typeface="Arial"/>
                        </a:rPr>
                        <a:t>$	370,777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32994" algn="l"/>
                          <a:tab pos="1033399" algn="l"/>
                        </a:tabLst>
                      </a:pPr>
                      <a:r>
                        <a:rPr sz="1400">
                          <a:solidFill>
                            <a:srgbClr val="000000"/>
                          </a:solidFill>
                          <a:latin typeface="Arial"/>
                          <a:ea typeface="Arial"/>
                        </a:rPr>
                        <a:t>$	354,873	</a:t>
                      </a:r>
                    </a:p>
                  </a:txBody>
                  <a:tcPr marL="0" marR="9144" marT="0" marB="0" anchor="ctr">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8"/>
                  </a:ext>
                </a:extLst>
              </a:tr>
              <a:tr h="238125">
                <a:tc>
                  <a:txBody>
                    <a:bodyPr/>
                    <a:lstStyle/>
                    <a:p>
                      <a:pPr algn="l">
                        <a:lnSpc>
                          <a:spcPct val="83000"/>
                        </a:lnSpc>
                      </a:pPr>
                      <a:r>
                        <a:rPr sz="1400">
                          <a:solidFill>
                            <a:srgbClr val="000000"/>
                          </a:solidFill>
                          <a:latin typeface="Arial"/>
                          <a:ea typeface="Arial"/>
                        </a:rPr>
                        <a:t>Other Misc. Factors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1,005,424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432562" algn="l"/>
                          <a:tab pos="1281049" algn="l"/>
                        </a:tabLst>
                      </a:pPr>
                      <a:r>
                        <a:rPr sz="1400">
                          <a:solidFill>
                            <a:srgbClr val="000000"/>
                          </a:solidFill>
                          <a:latin typeface="Arial"/>
                          <a:ea typeface="Arial"/>
                        </a:rPr>
                        <a:t>$	1,556,018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669925" algn="l"/>
                          <a:tab pos="1271524" algn="l"/>
                        </a:tabLst>
                      </a:pPr>
                      <a:r>
                        <a:rPr sz="1400">
                          <a:solidFill>
                            <a:srgbClr val="000000"/>
                          </a:solidFill>
                          <a:latin typeface="Arial"/>
                          <a:ea typeface="Arial"/>
                        </a:rPr>
                        <a:t>$	17,870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184912" algn="l"/>
                          <a:tab pos="1033399" algn="l"/>
                        </a:tabLst>
                      </a:pPr>
                      <a:r>
                        <a:rPr sz="1400">
                          <a:solidFill>
                            <a:srgbClr val="000000"/>
                          </a:solidFill>
                          <a:latin typeface="Arial"/>
                          <a:ea typeface="Arial"/>
                        </a:rPr>
                        <a:t>$	1,051,115	</a:t>
                      </a:r>
                    </a:p>
                  </a:txBody>
                  <a:tcPr marL="0" marR="9144" marT="0" marB="0" anchor="ctr">
                    <a:lnL w="6350" cmpd="sng">
                      <a:solidFill>
                        <a:srgbClr val="000000"/>
                      </a:solidFill>
                      <a:prstDash val="solid"/>
                    </a:lnL>
                    <a:lnR w="0"/>
                    <a:lnT w="6350" cmpd="sng">
                      <a:solidFill>
                        <a:srgbClr val="000000"/>
                      </a:solidFill>
                      <a:prstDash val="solid"/>
                    </a:lnT>
                    <a:lnB w="38100" cmpd="dbl">
                      <a:solidFill>
                        <a:srgbClr val="000000"/>
                      </a:solidFill>
                      <a:prstDash val="solid"/>
                    </a:lnB>
                    <a:solidFill>
                      <a:srgbClr val="FFFFFF"/>
                    </a:solidFill>
                  </a:tcPr>
                </a:tc>
                <a:extLst>
                  <a:ext uri="{0D108BD9-81ED-4DB2-BD59-A6C34878D82A}">
                    <a16:rowId xmlns:a16="http://schemas.microsoft.com/office/drawing/2014/main" val="10019"/>
                  </a:ext>
                </a:extLst>
              </a:tr>
              <a:tr h="238125">
                <a:tc>
                  <a:txBody>
                    <a:bodyPr/>
                    <a:lstStyle/>
                    <a:p>
                      <a:pPr algn="l">
                        <a:lnSpc>
                          <a:spcPct val="83000"/>
                        </a:lnSpc>
                      </a:pPr>
                      <a:r>
                        <a:rPr sz="1400" b="1">
                          <a:solidFill>
                            <a:srgbClr val="000000"/>
                          </a:solidFill>
                          <a:latin typeface="Arial"/>
                          <a:ea typeface="Arial"/>
                        </a:rPr>
                        <a:t>Total Free Cash</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33756" algn="l"/>
                          <a:tab pos="1281049" algn="l"/>
                        </a:tabLst>
                      </a:pPr>
                      <a:r>
                        <a:rPr sz="1400">
                          <a:solidFill>
                            <a:srgbClr val="000000"/>
                          </a:solidFill>
                          <a:latin typeface="Arial"/>
                          <a:ea typeface="Arial"/>
                        </a:rPr>
                        <a:t>$	15,553,790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333756" algn="l"/>
                          <a:tab pos="1281049" algn="l"/>
                        </a:tabLst>
                      </a:pPr>
                      <a:r>
                        <a:rPr sz="1400">
                          <a:solidFill>
                            <a:srgbClr val="000000"/>
                          </a:solidFill>
                          <a:latin typeface="Arial"/>
                          <a:ea typeface="Arial"/>
                        </a:rPr>
                        <a:t>$	11,874,537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423037" algn="l"/>
                          <a:tab pos="1271524" algn="l"/>
                        </a:tabLst>
                      </a:pPr>
                      <a:r>
                        <a:rPr sz="1400">
                          <a:solidFill>
                            <a:srgbClr val="000000"/>
                          </a:solidFill>
                          <a:latin typeface="Arial"/>
                          <a:ea typeface="Arial"/>
                        </a:rPr>
                        <a:t>$	8,303,502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184912" algn="l"/>
                          <a:tab pos="1033399" algn="l"/>
                        </a:tabLst>
                      </a:pPr>
                      <a:r>
                        <a:rPr sz="1400" b="1">
                          <a:solidFill>
                            <a:srgbClr val="000000"/>
                          </a:solidFill>
                          <a:highlight>
                            <a:srgbClr val="FFF7C3"/>
                          </a:highlight>
                          <a:latin typeface="Arial"/>
                          <a:ea typeface="Arial"/>
                        </a:rPr>
                        <a:t>$	7,170,245	</a:t>
                      </a:r>
                    </a:p>
                  </a:txBody>
                  <a:tcPr marL="0" marR="9144" marT="0" marB="0" anchor="ctr">
                    <a:lnL w="6350" cmpd="sng">
                      <a:solidFill>
                        <a:srgbClr val="000000"/>
                      </a:solidFill>
                      <a:prstDash val="solid"/>
                    </a:lnL>
                    <a:lnR w="0"/>
                    <a:lnT w="38100" cmpd="dbl">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20"/>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925449" y="1017524"/>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87000"/>
              </a:lnSpc>
              <a:spcBef>
                <a:spcPct val="0"/>
              </a:spcBef>
              <a:spcAft>
                <a:spcPct val="0"/>
              </a:spcAft>
            </a:pPr>
            <a:r>
              <a:rPr sz="3200" b="1">
                <a:solidFill>
                  <a:srgbClr val="000000"/>
                </a:solidFill>
                <a:latin typeface="Arial"/>
                <a:ea typeface="Arial"/>
              </a:rPr>
              <a:t>Potential Use of Free Cash </a:t>
            </a:r>
          </a:p>
        </p:txBody>
      </p:sp>
      <p:graphicFrame>
        <p:nvGraphicFramePr>
          <p:cNvPr id="3" name="New Table"/>
          <p:cNvGraphicFramePr>
            <a:graphicFrameLocks noGrp="1"/>
          </p:cNvGraphicFramePr>
          <p:nvPr/>
        </p:nvGraphicFramePr>
        <p:xfrm>
          <a:off x="1017651" y="1710563"/>
          <a:ext cx="10096500" cy="3857625"/>
        </p:xfrm>
        <a:graphic>
          <a:graphicData uri="http://schemas.openxmlformats.org/drawingml/2006/table">
            <a:tbl>
              <a:tblPr>
                <a:tableStyleId>{5C22544A-7EE6-4342-B048-85BDC9FD1C3A}</a:tableStyleId>
              </a:tblPr>
              <a:tblGrid>
                <a:gridCol w="2038350">
                  <a:extLst>
                    <a:ext uri="{9D8B030D-6E8A-4147-A177-3AD203B41FA5}">
                      <a16:colId xmlns:a16="http://schemas.microsoft.com/office/drawing/2014/main" val="20000"/>
                    </a:ext>
                  </a:extLst>
                </a:gridCol>
                <a:gridCol w="1266825">
                  <a:extLst>
                    <a:ext uri="{9D8B030D-6E8A-4147-A177-3AD203B41FA5}">
                      <a16:colId xmlns:a16="http://schemas.microsoft.com/office/drawing/2014/main" val="20001"/>
                    </a:ext>
                  </a:extLst>
                </a:gridCol>
                <a:gridCol w="1247775">
                  <a:extLst>
                    <a:ext uri="{9D8B030D-6E8A-4147-A177-3AD203B41FA5}">
                      <a16:colId xmlns:a16="http://schemas.microsoft.com/office/drawing/2014/main" val="20002"/>
                    </a:ext>
                  </a:extLst>
                </a:gridCol>
                <a:gridCol w="1247775">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gridCol w="3038475">
                  <a:extLst>
                    <a:ext uri="{9D8B030D-6E8A-4147-A177-3AD203B41FA5}">
                      <a16:colId xmlns:a16="http://schemas.microsoft.com/office/drawing/2014/main" val="20005"/>
                    </a:ext>
                  </a:extLst>
                </a:gridCol>
              </a:tblGrid>
              <a:tr h="342900">
                <a:tc>
                  <a:txBody>
                    <a:bodyPr/>
                    <a:lstStyle/>
                    <a:p>
                      <a:pPr algn="ctr">
                        <a:lnSpc>
                          <a:spcPct val="83000"/>
                        </a:lnSpc>
                      </a:pPr>
                      <a:r>
                        <a:rPr sz="1600" b="1">
                          <a:solidFill>
                            <a:srgbClr val="FFFFFF"/>
                          </a:solidFill>
                          <a:latin typeface="Arial"/>
                          <a:ea typeface="Arial"/>
                        </a:rPr>
                        <a:t>Fiscal Year</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270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FY2024</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270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FY2025</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270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FY2026</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270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FY2027</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12700" cmpd="sng">
                      <a:solidFill>
                        <a:srgbClr val="000000"/>
                      </a:solidFill>
                      <a:prstDash val="solid"/>
                    </a:lnB>
                    <a:solidFill>
                      <a:srgbClr val="7F160E"/>
                    </a:solidFill>
                  </a:tcPr>
                </a:tc>
                <a:tc>
                  <a:txBody>
                    <a:bodyPr/>
                    <a:lstStyle/>
                    <a:p>
                      <a:endParaRPr sz="100"/>
                    </a:p>
                  </a:txBody>
                  <a:tcPr marL="0" marR="0" marT="0" marB="0" anchor="b">
                    <a:lnL w="6350" cmpd="sng">
                      <a:solidFill>
                        <a:srgbClr val="000000"/>
                      </a:solidFill>
                      <a:prstDash val="solid"/>
                    </a:lnL>
                    <a:lnR w="6350" cmpd="sng">
                      <a:solidFill>
                        <a:srgbClr val="000000"/>
                      </a:solidFill>
                      <a:prstDash val="solid"/>
                    </a:lnR>
                    <a:lnT w="6350" cmpd="sng">
                      <a:solidFill>
                        <a:srgbClr val="000000"/>
                      </a:solidFill>
                      <a:prstDash val="solid"/>
                    </a:lnT>
                    <a:lnB w="12700" cmpd="sng">
                      <a:solidFill>
                        <a:srgbClr val="000000"/>
                      </a:solidFill>
                      <a:prstDash val="solid"/>
                    </a:lnB>
                    <a:solidFill>
                      <a:srgbClr val="7F160E"/>
                    </a:solidFill>
                  </a:tcPr>
                </a:tc>
                <a:extLst>
                  <a:ext uri="{0D108BD9-81ED-4DB2-BD59-A6C34878D82A}">
                    <a16:rowId xmlns:a16="http://schemas.microsoft.com/office/drawing/2014/main" val="10000"/>
                  </a:ext>
                </a:extLst>
              </a:tr>
              <a:tr h="257175">
                <a:tc>
                  <a:txBody>
                    <a:bodyPr/>
                    <a:lstStyle/>
                    <a:p>
                      <a:pPr algn="l">
                        <a:lnSpc>
                          <a:spcPct val="83000"/>
                        </a:lnSpc>
                      </a:pPr>
                      <a:r>
                        <a:rPr sz="1600">
                          <a:solidFill>
                            <a:srgbClr val="000000"/>
                          </a:solidFill>
                          <a:latin typeface="Arial"/>
                          <a:ea typeface="Arial"/>
                        </a:rPr>
                        <a:t>Free Cash Available</a:t>
                      </a:r>
                    </a:p>
                  </a:txBody>
                  <a:tcPr marL="27432" marR="27432"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r">
                        <a:lnSpc>
                          <a:spcPct val="83000"/>
                        </a:lnSpc>
                        <a:tabLst>
                          <a:tab pos="141224" algn="l"/>
                          <a:tab pos="1223899" algn="l"/>
                        </a:tabLst>
                      </a:pPr>
                      <a:r>
                        <a:rPr sz="1600">
                          <a:solidFill>
                            <a:srgbClr val="000000"/>
                          </a:solidFill>
                          <a:latin typeface="Arial"/>
                          <a:ea typeface="Arial"/>
                        </a:rPr>
                        <a:t>$	15,553,790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122174" algn="l"/>
                          <a:tab pos="1204849" algn="l"/>
                        </a:tabLst>
                      </a:pPr>
                      <a:r>
                        <a:rPr sz="1600">
                          <a:solidFill>
                            <a:srgbClr val="000000"/>
                          </a:solidFill>
                          <a:latin typeface="Arial"/>
                          <a:ea typeface="Arial"/>
                        </a:rPr>
                        <a:t>$	11,874,537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235077" algn="l"/>
                          <a:tab pos="1204849" algn="l"/>
                        </a:tabLst>
                      </a:pPr>
                      <a:r>
                        <a:rPr sz="1600">
                          <a:solidFill>
                            <a:srgbClr val="000000"/>
                          </a:solidFill>
                          <a:latin typeface="Arial"/>
                          <a:ea typeface="Arial"/>
                        </a:rPr>
                        <a:t>$	8,303,502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244602" algn="l"/>
                          <a:tab pos="1214374" algn="l"/>
                        </a:tabLst>
                      </a:pPr>
                      <a:r>
                        <a:rPr sz="1600">
                          <a:solidFill>
                            <a:srgbClr val="000000"/>
                          </a:solidFill>
                          <a:latin typeface="Arial"/>
                          <a:ea typeface="Arial"/>
                        </a:rPr>
                        <a:t>$	7,170,245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l">
                        <a:lnSpc>
                          <a:spcPct val="83000"/>
                        </a:lnSpc>
                      </a:pPr>
                      <a:r>
                        <a:rPr sz="1200">
                          <a:solidFill>
                            <a:srgbClr val="000000"/>
                          </a:solidFill>
                          <a:latin typeface="Arial"/>
                          <a:ea typeface="Arial"/>
                        </a:rPr>
                        <a:t>Main driver is investment income.</a:t>
                      </a:r>
                    </a:p>
                  </a:txBody>
                  <a:tcPr marL="27432"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extLst>
                  <a:ext uri="{0D108BD9-81ED-4DB2-BD59-A6C34878D82A}">
                    <a16:rowId xmlns:a16="http://schemas.microsoft.com/office/drawing/2014/main" val="10001"/>
                  </a:ext>
                </a:extLst>
              </a:tr>
              <a:tr h="104775">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extLst>
                  <a:ext uri="{0D108BD9-81ED-4DB2-BD59-A6C34878D82A}">
                    <a16:rowId xmlns:a16="http://schemas.microsoft.com/office/drawing/2014/main" val="10002"/>
                  </a:ext>
                </a:extLst>
              </a:tr>
              <a:tr h="352425">
                <a:tc>
                  <a:txBody>
                    <a:bodyPr/>
                    <a:lstStyle/>
                    <a:p>
                      <a:pPr algn="l">
                        <a:lnSpc>
                          <a:spcPct val="83000"/>
                        </a:lnSpc>
                      </a:pPr>
                      <a:r>
                        <a:rPr sz="1600">
                          <a:solidFill>
                            <a:srgbClr val="000000"/>
                          </a:solidFill>
                          <a:latin typeface="Arial"/>
                          <a:ea typeface="Arial"/>
                        </a:rPr>
                        <a:t>Operating Budget</a:t>
                      </a:r>
                    </a:p>
                  </a:txBody>
                  <a:tcPr marL="27432" marR="27432"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r">
                        <a:lnSpc>
                          <a:spcPct val="83000"/>
                        </a:lnSpc>
                        <a:tabLst>
                          <a:tab pos="254127" algn="l"/>
                          <a:tab pos="1223899" algn="l"/>
                        </a:tabLst>
                      </a:pPr>
                      <a:r>
                        <a:rPr sz="1600">
                          <a:solidFill>
                            <a:srgbClr val="000000"/>
                          </a:solidFill>
                          <a:latin typeface="Arial"/>
                          <a:ea typeface="Arial"/>
                        </a:rPr>
                        <a:t>$	9,693,014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235077" algn="l"/>
                          <a:tab pos="1204849" algn="l"/>
                        </a:tabLst>
                      </a:pPr>
                      <a:r>
                        <a:rPr sz="1600">
                          <a:solidFill>
                            <a:srgbClr val="000000"/>
                          </a:solidFill>
                          <a:latin typeface="Arial"/>
                          <a:ea typeface="Arial"/>
                        </a:rPr>
                        <a:t>$	2,559,636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235077" algn="l"/>
                          <a:tab pos="1204849" algn="l"/>
                        </a:tabLst>
                      </a:pPr>
                      <a:r>
                        <a:rPr sz="1600">
                          <a:solidFill>
                            <a:srgbClr val="000000"/>
                          </a:solidFill>
                          <a:latin typeface="Arial"/>
                          <a:ea typeface="Arial"/>
                        </a:rPr>
                        <a:t>$	2,559,636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244602" algn="l"/>
                          <a:tab pos="1214374" algn="l"/>
                        </a:tabLst>
                      </a:pPr>
                      <a:r>
                        <a:rPr sz="1600">
                          <a:solidFill>
                            <a:srgbClr val="000000"/>
                          </a:solidFill>
                          <a:latin typeface="Arial"/>
                          <a:ea typeface="Arial"/>
                        </a:rPr>
                        <a:t>$	2,500,000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l">
                        <a:lnSpc>
                          <a:spcPct val="83000"/>
                        </a:lnSpc>
                      </a:pPr>
                      <a:r>
                        <a:rPr sz="1200">
                          <a:solidFill>
                            <a:srgbClr val="000000"/>
                          </a:solidFill>
                          <a:latin typeface="Arial"/>
                          <a:ea typeface="Arial"/>
                        </a:rPr>
                        <a:t>Reflects dedicating $3M in total Free Cash to offset Operating Budget and OPEB</a:t>
                      </a:r>
                    </a:p>
                  </a:txBody>
                  <a:tcPr marL="27432"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extLst>
                  <a:ext uri="{0D108BD9-81ED-4DB2-BD59-A6C34878D82A}">
                    <a16:rowId xmlns:a16="http://schemas.microsoft.com/office/drawing/2014/main" val="10003"/>
                  </a:ext>
                </a:extLst>
              </a:tr>
              <a:tr h="257175">
                <a:tc>
                  <a:txBody>
                    <a:bodyPr/>
                    <a:lstStyle/>
                    <a:p>
                      <a:pPr algn="l">
                        <a:lnSpc>
                          <a:spcPct val="83000"/>
                        </a:lnSpc>
                      </a:pPr>
                      <a:r>
                        <a:rPr sz="1600">
                          <a:solidFill>
                            <a:srgbClr val="000000"/>
                          </a:solidFill>
                          <a:latin typeface="Arial"/>
                          <a:ea typeface="Arial"/>
                        </a:rPr>
                        <a:t>OPEB</a:t>
                      </a:r>
                    </a:p>
                  </a:txBody>
                  <a:tcPr marL="27432" marR="27432"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r">
                        <a:lnSpc>
                          <a:spcPct val="83000"/>
                        </a:lnSpc>
                        <a:tabLst>
                          <a:tab pos="423418" algn="l"/>
                          <a:tab pos="1223899" algn="l"/>
                        </a:tabLst>
                      </a:pPr>
                      <a:r>
                        <a:rPr sz="1600">
                          <a:solidFill>
                            <a:srgbClr val="000000"/>
                          </a:solidFill>
                          <a:latin typeface="Arial"/>
                          <a:ea typeface="Arial"/>
                        </a:rPr>
                        <a:t>$	552,695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404368" algn="l"/>
                          <a:tab pos="1204849" algn="l"/>
                        </a:tabLst>
                      </a:pPr>
                      <a:r>
                        <a:rPr sz="1600">
                          <a:solidFill>
                            <a:srgbClr val="000000"/>
                          </a:solidFill>
                          <a:latin typeface="Arial"/>
                          <a:ea typeface="Arial"/>
                        </a:rPr>
                        <a:t>$	440,364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404368" algn="l"/>
                          <a:tab pos="1204849" algn="l"/>
                        </a:tabLst>
                      </a:pPr>
                      <a:r>
                        <a:rPr sz="1600">
                          <a:solidFill>
                            <a:srgbClr val="000000"/>
                          </a:solidFill>
                          <a:latin typeface="Arial"/>
                          <a:ea typeface="Arial"/>
                        </a:rPr>
                        <a:t>$	440,364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413893" algn="l"/>
                          <a:tab pos="1214374" algn="l"/>
                        </a:tabLst>
                      </a:pPr>
                      <a:r>
                        <a:rPr sz="1600">
                          <a:solidFill>
                            <a:srgbClr val="000000"/>
                          </a:solidFill>
                          <a:latin typeface="Arial"/>
                          <a:ea typeface="Arial"/>
                        </a:rPr>
                        <a:t>$	500,000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l">
                        <a:lnSpc>
                          <a:spcPct val="83000"/>
                        </a:lnSpc>
                      </a:pPr>
                      <a:r>
                        <a:rPr sz="1200">
                          <a:solidFill>
                            <a:srgbClr val="000000"/>
                          </a:solidFill>
                          <a:latin typeface="Arial"/>
                          <a:ea typeface="Arial"/>
                        </a:rPr>
                        <a:t>Waiting for (Place Holder)</a:t>
                      </a:r>
                    </a:p>
                  </a:txBody>
                  <a:tcPr marL="27432"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extLst>
                  <a:ext uri="{0D108BD9-81ED-4DB2-BD59-A6C34878D82A}">
                    <a16:rowId xmlns:a16="http://schemas.microsoft.com/office/drawing/2014/main" val="10004"/>
                  </a:ext>
                </a:extLst>
              </a:tr>
              <a:tr h="257175">
                <a:tc>
                  <a:txBody>
                    <a:bodyPr/>
                    <a:lstStyle/>
                    <a:p>
                      <a:pPr algn="l">
                        <a:lnSpc>
                          <a:spcPct val="83000"/>
                        </a:lnSpc>
                      </a:pPr>
                      <a:r>
                        <a:rPr sz="1600">
                          <a:solidFill>
                            <a:srgbClr val="000000"/>
                          </a:solidFill>
                          <a:latin typeface="Arial"/>
                          <a:ea typeface="Arial"/>
                        </a:rPr>
                        <a:t>General Stabilization</a:t>
                      </a:r>
                    </a:p>
                  </a:txBody>
                  <a:tcPr marL="27432" marR="27432"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r">
                        <a:lnSpc>
                          <a:spcPct val="83000"/>
                        </a:lnSpc>
                        <a:tabLst>
                          <a:tab pos="423418" algn="l"/>
                          <a:tab pos="1223899" algn="l"/>
                        </a:tabLst>
                      </a:pPr>
                      <a:r>
                        <a:rPr sz="1600">
                          <a:solidFill>
                            <a:srgbClr val="000000"/>
                          </a:solidFill>
                          <a:latin typeface="Arial"/>
                          <a:ea typeface="Arial"/>
                        </a:rPr>
                        <a:t>$	950,000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235077" algn="l"/>
                          <a:tab pos="1204849" algn="l"/>
                        </a:tabLst>
                      </a:pPr>
                      <a:r>
                        <a:rPr sz="1600">
                          <a:solidFill>
                            <a:srgbClr val="000000"/>
                          </a:solidFill>
                          <a:latin typeface="Arial"/>
                          <a:ea typeface="Arial"/>
                        </a:rPr>
                        <a:t>$	3,324,701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l">
                        <a:lnSpc>
                          <a:spcPct val="83000"/>
                        </a:lnSpc>
                      </a:pPr>
                      <a:endParaRPr sz="100">
                        <a:solidFill>
                          <a:srgbClr val="000000"/>
                        </a:solidFill>
                        <a:latin typeface="Arial"/>
                        <a:ea typeface="Arial"/>
                      </a:endParaRPr>
                    </a:p>
                  </a:txBody>
                  <a:tcPr marL="27432" marR="27432" marT="0" marB="18288"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l">
                        <a:lnSpc>
                          <a:spcPct val="83000"/>
                        </a:lnSpc>
                      </a:pPr>
                      <a:endParaRPr sz="100">
                        <a:solidFill>
                          <a:srgbClr val="000000"/>
                        </a:solidFill>
                        <a:latin typeface="Arial"/>
                        <a:ea typeface="Arial"/>
                      </a:endParaRPr>
                    </a:p>
                  </a:txBody>
                  <a:tcPr marL="27432" marR="27432" marT="0" marB="18288"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extLst>
                  <a:ext uri="{0D108BD9-81ED-4DB2-BD59-A6C34878D82A}">
                    <a16:rowId xmlns:a16="http://schemas.microsoft.com/office/drawing/2014/main" val="10005"/>
                  </a:ext>
                </a:extLst>
              </a:tr>
              <a:tr h="257175">
                <a:tc>
                  <a:txBody>
                    <a:bodyPr/>
                    <a:lstStyle/>
                    <a:p>
                      <a:pPr algn="l">
                        <a:lnSpc>
                          <a:spcPct val="83000"/>
                        </a:lnSpc>
                      </a:pPr>
                      <a:r>
                        <a:rPr sz="1600">
                          <a:solidFill>
                            <a:srgbClr val="000000"/>
                          </a:solidFill>
                          <a:latin typeface="Arial"/>
                          <a:ea typeface="Arial"/>
                        </a:rPr>
                        <a:t>Opioid Settlement $</a:t>
                      </a:r>
                    </a:p>
                  </a:txBody>
                  <a:tcPr marL="27432" marR="27432"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404368" algn="l"/>
                          <a:tab pos="1204849" algn="l"/>
                        </a:tabLst>
                      </a:pPr>
                      <a:r>
                        <a:rPr sz="1600">
                          <a:solidFill>
                            <a:srgbClr val="000000"/>
                          </a:solidFill>
                          <a:latin typeface="Arial"/>
                          <a:ea typeface="Arial"/>
                        </a:rPr>
                        <a:t>$	107,020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extLst>
                  <a:ext uri="{0D108BD9-81ED-4DB2-BD59-A6C34878D82A}">
                    <a16:rowId xmlns:a16="http://schemas.microsoft.com/office/drawing/2014/main" val="10006"/>
                  </a:ext>
                </a:extLst>
              </a:tr>
              <a:tr h="447675">
                <a:tc>
                  <a:txBody>
                    <a:bodyPr/>
                    <a:lstStyle/>
                    <a:p>
                      <a:pPr algn="l">
                        <a:lnSpc>
                          <a:spcPct val="83000"/>
                        </a:lnSpc>
                      </a:pPr>
                      <a:r>
                        <a:rPr sz="1600">
                          <a:solidFill>
                            <a:srgbClr val="000000"/>
                          </a:solidFill>
                          <a:latin typeface="Arial"/>
                          <a:ea typeface="Arial"/>
                        </a:rPr>
                        <a:t>Health Care Set Aside</a:t>
                      </a:r>
                    </a:p>
                  </a:txBody>
                  <a:tcPr marL="27432" marR="27432"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244602" algn="l"/>
                          <a:tab pos="1214374" algn="l"/>
                        </a:tabLst>
                      </a:pPr>
                      <a:r>
                        <a:rPr sz="1600">
                          <a:solidFill>
                            <a:srgbClr val="000000"/>
                          </a:solidFill>
                          <a:latin typeface="Arial"/>
                          <a:ea typeface="Arial"/>
                        </a:rPr>
                        <a:t>$	1,000,000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l">
                        <a:lnSpc>
                          <a:spcPct val="83000"/>
                        </a:lnSpc>
                      </a:pPr>
                      <a:r>
                        <a:rPr sz="1200">
                          <a:solidFill>
                            <a:srgbClr val="000000"/>
                          </a:solidFill>
                          <a:latin typeface="Arial"/>
                          <a:ea typeface="Arial"/>
                        </a:rPr>
                        <a:t>Set aside for Health Insurance increases for FY27/FY28</a:t>
                      </a:r>
                    </a:p>
                  </a:txBody>
                  <a:tcPr marL="27432"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extLst>
                  <a:ext uri="{0D108BD9-81ED-4DB2-BD59-A6C34878D82A}">
                    <a16:rowId xmlns:a16="http://schemas.microsoft.com/office/drawing/2014/main" val="10007"/>
                  </a:ext>
                </a:extLst>
              </a:tr>
              <a:tr h="257175">
                <a:tc>
                  <a:txBody>
                    <a:bodyPr/>
                    <a:lstStyle/>
                    <a:p>
                      <a:pPr algn="l">
                        <a:lnSpc>
                          <a:spcPct val="83000"/>
                        </a:lnSpc>
                      </a:pPr>
                      <a:r>
                        <a:rPr sz="1600">
                          <a:solidFill>
                            <a:srgbClr val="000000"/>
                          </a:solidFill>
                          <a:latin typeface="Arial"/>
                          <a:ea typeface="Arial"/>
                        </a:rPr>
                        <a:t>Capital Projects</a:t>
                      </a:r>
                    </a:p>
                  </a:txBody>
                  <a:tcPr marL="27432" marR="27432"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235077" algn="l"/>
                          <a:tab pos="1204849" algn="l"/>
                        </a:tabLst>
                      </a:pPr>
                      <a:r>
                        <a:rPr sz="1600">
                          <a:solidFill>
                            <a:srgbClr val="000000"/>
                          </a:solidFill>
                          <a:latin typeface="Arial"/>
                          <a:ea typeface="Arial"/>
                        </a:rPr>
                        <a:t>$	1,500,000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404368" algn="l"/>
                          <a:tab pos="1204849" algn="l"/>
                        </a:tabLst>
                      </a:pPr>
                      <a:r>
                        <a:rPr sz="1600">
                          <a:solidFill>
                            <a:srgbClr val="000000"/>
                          </a:solidFill>
                          <a:latin typeface="Arial"/>
                          <a:ea typeface="Arial"/>
                        </a:rPr>
                        <a:t>$	978,800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244602" algn="l"/>
                          <a:tab pos="1214374" algn="l"/>
                        </a:tabLst>
                      </a:pPr>
                      <a:r>
                        <a:rPr sz="1600">
                          <a:solidFill>
                            <a:srgbClr val="000000"/>
                          </a:solidFill>
                          <a:latin typeface="Arial"/>
                          <a:ea typeface="Arial"/>
                        </a:rPr>
                        <a:t>$	1,350,000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l">
                        <a:lnSpc>
                          <a:spcPct val="83000"/>
                        </a:lnSpc>
                      </a:pPr>
                      <a:r>
                        <a:rPr sz="1200">
                          <a:solidFill>
                            <a:srgbClr val="000000"/>
                          </a:solidFill>
                          <a:latin typeface="Arial"/>
                          <a:ea typeface="Arial"/>
                        </a:rPr>
                        <a:t>Chenery Roof FY27</a:t>
                      </a:r>
                    </a:p>
                  </a:txBody>
                  <a:tcPr marL="27432"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extLst>
                  <a:ext uri="{0D108BD9-81ED-4DB2-BD59-A6C34878D82A}">
                    <a16:rowId xmlns:a16="http://schemas.microsoft.com/office/drawing/2014/main" val="10008"/>
                  </a:ext>
                </a:extLst>
              </a:tr>
              <a:tr h="257175">
                <a:tc>
                  <a:txBody>
                    <a:bodyPr/>
                    <a:lstStyle/>
                    <a:p>
                      <a:pPr algn="l">
                        <a:lnSpc>
                          <a:spcPct val="83000"/>
                        </a:lnSpc>
                      </a:pPr>
                      <a:r>
                        <a:rPr sz="1600">
                          <a:solidFill>
                            <a:srgbClr val="000000"/>
                          </a:solidFill>
                          <a:latin typeface="Arial"/>
                          <a:ea typeface="Arial"/>
                        </a:rPr>
                        <a:t>Override Mitigation</a:t>
                      </a:r>
                    </a:p>
                  </a:txBody>
                  <a:tcPr marL="27432" marR="27432"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pPr algn="r">
                        <a:lnSpc>
                          <a:spcPct val="83000"/>
                        </a:lnSpc>
                        <a:tabLst>
                          <a:tab pos="235077" algn="l"/>
                          <a:tab pos="1204849" algn="l"/>
                        </a:tabLst>
                      </a:pPr>
                      <a:r>
                        <a:rPr sz="1600">
                          <a:solidFill>
                            <a:srgbClr val="000000"/>
                          </a:solidFill>
                          <a:latin typeface="Arial"/>
                          <a:ea typeface="Arial"/>
                        </a:rPr>
                        <a:t>$	3,129,439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extLst>
                  <a:ext uri="{0D108BD9-81ED-4DB2-BD59-A6C34878D82A}">
                    <a16:rowId xmlns:a16="http://schemas.microsoft.com/office/drawing/2014/main" val="10009"/>
                  </a:ext>
                </a:extLst>
              </a:tr>
              <a:tr h="447675">
                <a:tc>
                  <a:txBody>
                    <a:bodyPr/>
                    <a:lstStyle/>
                    <a:p>
                      <a:pPr algn="l">
                        <a:lnSpc>
                          <a:spcPct val="83000"/>
                        </a:lnSpc>
                      </a:pPr>
                      <a:r>
                        <a:rPr sz="1600">
                          <a:solidFill>
                            <a:srgbClr val="000000"/>
                          </a:solidFill>
                          <a:latin typeface="Arial"/>
                          <a:ea typeface="Arial"/>
                        </a:rPr>
                        <a:t>Set-Aside - One-Time Use</a:t>
                      </a:r>
                    </a:p>
                  </a:txBody>
                  <a:tcPr marL="27432" marR="27432"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38100" cmpd="dbl">
                      <a:solidFill>
                        <a:srgbClr val="000000"/>
                      </a:solidFill>
                      <a:prstDash val="solid"/>
                    </a:lnB>
                    <a:solidFill>
                      <a:srgbClr val="FFFFFF"/>
                    </a:solidFill>
                  </a:tcPr>
                </a:tc>
                <a:tc>
                  <a:txBody>
                    <a:bodyPr/>
                    <a:lstStyle/>
                    <a:p>
                      <a:endParaRPr sz="100"/>
                    </a:p>
                  </a:txBody>
                  <a:tcPr marL="0" marR="0" marT="0" marB="0" anchor="b">
                    <a:lnL w="12700" cmpd="sng">
                      <a:solidFill>
                        <a:srgbClr val="000000"/>
                      </a:solidFill>
                      <a:prstDash val="solid"/>
                    </a:lnL>
                    <a:lnR w="12700" cmpd="sng">
                      <a:solidFill>
                        <a:srgbClr val="000000"/>
                      </a:solidFill>
                      <a:prstDash val="solid"/>
                    </a:lnR>
                    <a:lnT w="1270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pPr>
                      <a:endParaRPr sz="100">
                        <a:solidFill>
                          <a:srgbClr val="000000"/>
                        </a:solidFill>
                        <a:latin typeface="Arial"/>
                        <a:ea typeface="Arial"/>
                      </a:endParaRP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38100" cmpd="dbl">
                      <a:solidFill>
                        <a:srgbClr val="000000"/>
                      </a:solidFill>
                      <a:prstDash val="solid"/>
                    </a:lnB>
                    <a:solidFill>
                      <a:srgbClr val="FFFFFF"/>
                    </a:solidFill>
                  </a:tcPr>
                </a:tc>
                <a:tc>
                  <a:txBody>
                    <a:bodyPr/>
                    <a:lstStyle/>
                    <a:p>
                      <a:pPr algn="r">
                        <a:lnSpc>
                          <a:spcPct val="83000"/>
                        </a:lnSpc>
                        <a:tabLst>
                          <a:tab pos="413893" algn="l"/>
                          <a:tab pos="1214374" algn="l"/>
                        </a:tabLst>
                      </a:pPr>
                      <a:r>
                        <a:rPr sz="1600">
                          <a:solidFill>
                            <a:srgbClr val="000000"/>
                          </a:solidFill>
                          <a:latin typeface="Arial"/>
                          <a:ea typeface="Arial"/>
                        </a:rPr>
                        <a:t>$	775,000	</a:t>
                      </a:r>
                    </a:p>
                  </a:txBody>
                  <a:tcPr marL="0"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38100" cmpd="dbl">
                      <a:solidFill>
                        <a:srgbClr val="000000"/>
                      </a:solidFill>
                      <a:prstDash val="solid"/>
                    </a:lnB>
                    <a:solidFill>
                      <a:srgbClr val="FFFFFF"/>
                    </a:solidFill>
                  </a:tcPr>
                </a:tc>
                <a:tc>
                  <a:txBody>
                    <a:bodyPr/>
                    <a:lstStyle/>
                    <a:p>
                      <a:pPr algn="l">
                        <a:lnSpc>
                          <a:spcPct val="83000"/>
                        </a:lnSpc>
                      </a:pPr>
                      <a:r>
                        <a:rPr sz="1200">
                          <a:solidFill>
                            <a:srgbClr val="000000"/>
                          </a:solidFill>
                          <a:latin typeface="Arial"/>
                          <a:ea typeface="Arial"/>
                        </a:rPr>
                        <a:t>Will require a Town Meeting vote.</a:t>
                      </a:r>
                    </a:p>
                  </a:txBody>
                  <a:tcPr marL="27432" marR="9144"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solidFill>
                  </a:tcPr>
                </a:tc>
                <a:extLst>
                  <a:ext uri="{0D108BD9-81ED-4DB2-BD59-A6C34878D82A}">
                    <a16:rowId xmlns:a16="http://schemas.microsoft.com/office/drawing/2014/main" val="10010"/>
                  </a:ext>
                </a:extLst>
              </a:tr>
              <a:tr h="257175">
                <a:tc>
                  <a:txBody>
                    <a:bodyPr/>
                    <a:lstStyle/>
                    <a:p>
                      <a:pPr algn="r">
                        <a:lnSpc>
                          <a:spcPct val="83000"/>
                        </a:lnSpc>
                      </a:pPr>
                      <a:r>
                        <a:rPr sz="1600">
                          <a:solidFill>
                            <a:srgbClr val="000000"/>
                          </a:solidFill>
                          <a:latin typeface="Arial"/>
                          <a:ea typeface="Arial"/>
                        </a:rPr>
                        <a:t>Total Uses</a:t>
                      </a:r>
                    </a:p>
                  </a:txBody>
                  <a:tcPr marL="0" marR="27432"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noFill/>
                  </a:tcPr>
                </a:tc>
                <a:tc>
                  <a:txBody>
                    <a:bodyPr/>
                    <a:lstStyle/>
                    <a:p>
                      <a:pPr algn="r">
                        <a:lnSpc>
                          <a:spcPct val="83000"/>
                        </a:lnSpc>
                        <a:tabLst>
                          <a:tab pos="141224" algn="l"/>
                          <a:tab pos="1223899" algn="l"/>
                        </a:tabLst>
                      </a:pPr>
                      <a:r>
                        <a:rPr sz="1600">
                          <a:solidFill>
                            <a:srgbClr val="000000"/>
                          </a:solidFill>
                          <a:latin typeface="Arial"/>
                          <a:ea typeface="Arial"/>
                        </a:rPr>
                        <a:t>$	11,195,709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35077" algn="l"/>
                          <a:tab pos="1204849" algn="l"/>
                        </a:tabLst>
                      </a:pPr>
                      <a:r>
                        <a:rPr sz="1600">
                          <a:solidFill>
                            <a:srgbClr val="000000"/>
                          </a:solidFill>
                          <a:latin typeface="Arial"/>
                          <a:ea typeface="Arial"/>
                        </a:rPr>
                        <a:t>$	7,736,459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35077" algn="l"/>
                          <a:tab pos="1204849" algn="l"/>
                        </a:tabLst>
                      </a:pPr>
                      <a:r>
                        <a:rPr sz="1600">
                          <a:solidFill>
                            <a:srgbClr val="000000"/>
                          </a:solidFill>
                          <a:latin typeface="Arial"/>
                          <a:ea typeface="Arial"/>
                        </a:rPr>
                        <a:t>$	7,303,501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r">
                        <a:lnSpc>
                          <a:spcPct val="83000"/>
                        </a:lnSpc>
                        <a:tabLst>
                          <a:tab pos="244602" algn="l"/>
                          <a:tab pos="1214374" algn="l"/>
                        </a:tabLst>
                      </a:pPr>
                      <a:r>
                        <a:rPr sz="1600">
                          <a:solidFill>
                            <a:srgbClr val="000000"/>
                          </a:solidFill>
                          <a:latin typeface="Arial"/>
                          <a:ea typeface="Arial"/>
                        </a:rPr>
                        <a:t>$	6,125,000	</a:t>
                      </a:r>
                    </a:p>
                  </a:txBody>
                  <a:tcPr marL="0"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endParaRPr sz="100"/>
                    </a:p>
                  </a:txBody>
                  <a:tcPr marL="0" marR="0" marT="0" marB="0" anchor="b">
                    <a:lnL w="6350" cmpd="sng">
                      <a:solidFill>
                        <a:srgbClr val="000000"/>
                      </a:solidFill>
                      <a:prstDash val="solid"/>
                    </a:lnL>
                    <a:lnR w="6350" cmpd="sng">
                      <a:solidFill>
                        <a:srgbClr val="000000"/>
                      </a:solidFill>
                      <a:prstDash val="solid"/>
                    </a:lnR>
                    <a:lnT w="1270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1"/>
                  </a:ext>
                </a:extLst>
              </a:tr>
              <a:tr h="104775">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no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FFFFFF"/>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FFFFFF"/>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FFFFFF"/>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FFFFFF"/>
                    </a:solidFill>
                  </a:tcPr>
                </a:tc>
                <a:tc>
                  <a:txBody>
                    <a:bodyPr/>
                    <a:lstStyle/>
                    <a:p>
                      <a:endParaRPr sz="100"/>
                    </a:p>
                  </a:txBody>
                  <a:tcPr marL="0" marR="0" marT="0" marB="0" anchor="b">
                    <a:lnL w="0"/>
                    <a:lnR w="0"/>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12"/>
                  </a:ext>
                </a:extLst>
              </a:tr>
              <a:tr h="257175">
                <a:tc>
                  <a:txBody>
                    <a:bodyPr/>
                    <a:lstStyle/>
                    <a:p>
                      <a:pPr algn="l">
                        <a:lnSpc>
                          <a:spcPct val="83000"/>
                        </a:lnSpc>
                      </a:pPr>
                      <a:r>
                        <a:rPr sz="1600">
                          <a:solidFill>
                            <a:srgbClr val="000000"/>
                          </a:solidFill>
                          <a:latin typeface="Arial"/>
                          <a:ea typeface="Arial"/>
                        </a:rPr>
                        <a:t>Remaining Balance</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54127" algn="l"/>
                          <a:tab pos="1223899" algn="l"/>
                        </a:tabLst>
                      </a:pPr>
                      <a:r>
                        <a:rPr sz="1600">
                          <a:solidFill>
                            <a:srgbClr val="000000"/>
                          </a:solidFill>
                          <a:latin typeface="Arial"/>
                          <a:ea typeface="Arial"/>
                        </a:rPr>
                        <a:t>$	4,358,081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35077" algn="l"/>
                          <a:tab pos="1204849" algn="l"/>
                        </a:tabLst>
                      </a:pPr>
                      <a:r>
                        <a:rPr sz="1600">
                          <a:solidFill>
                            <a:srgbClr val="000000"/>
                          </a:solidFill>
                          <a:latin typeface="Arial"/>
                          <a:ea typeface="Arial"/>
                        </a:rPr>
                        <a:t>$	4,138,078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35077" algn="l"/>
                          <a:tab pos="1204849" algn="l"/>
                        </a:tabLst>
                      </a:pPr>
                      <a:r>
                        <a:rPr sz="1600">
                          <a:solidFill>
                            <a:srgbClr val="000000"/>
                          </a:solidFill>
                          <a:latin typeface="Arial"/>
                          <a:ea typeface="Arial"/>
                        </a:rPr>
                        <a:t>$	1,000,001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r">
                        <a:lnSpc>
                          <a:spcPct val="83000"/>
                        </a:lnSpc>
                        <a:tabLst>
                          <a:tab pos="244602" algn="l"/>
                          <a:tab pos="1214374" algn="l"/>
                        </a:tabLst>
                      </a:pPr>
                      <a:r>
                        <a:rPr sz="1600">
                          <a:solidFill>
                            <a:srgbClr val="000000"/>
                          </a:solidFill>
                          <a:latin typeface="Arial"/>
                          <a:ea typeface="Arial"/>
                        </a:rPr>
                        <a:t>$	1,045,245	</a:t>
                      </a:r>
                    </a:p>
                  </a:txBody>
                  <a:tcPr marL="0"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tc>
                  <a:txBody>
                    <a:bodyPr/>
                    <a:lstStyle/>
                    <a:p>
                      <a:pPr algn="l">
                        <a:lnSpc>
                          <a:spcPct val="83000"/>
                        </a:lnSpc>
                      </a:pPr>
                      <a:r>
                        <a:rPr sz="1200">
                          <a:solidFill>
                            <a:srgbClr val="000000"/>
                          </a:solidFill>
                          <a:latin typeface="Arial"/>
                          <a:ea typeface="Arial"/>
                        </a:rPr>
                        <a:t>Town fiscal policy to carryforward 3-5%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DBDBDB"/>
                    </a:solidFill>
                  </a:tcPr>
                </a:tc>
                <a:extLst>
                  <a:ext uri="{0D108BD9-81ED-4DB2-BD59-A6C34878D82A}">
                    <a16:rowId xmlns:a16="http://schemas.microsoft.com/office/drawing/2014/main" val="10013"/>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067308" y="1369568"/>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87000"/>
              </a:lnSpc>
              <a:spcBef>
                <a:spcPct val="0"/>
              </a:spcBef>
              <a:spcAft>
                <a:spcPct val="0"/>
              </a:spcAft>
            </a:pPr>
            <a:r>
              <a:rPr sz="3200" b="1">
                <a:solidFill>
                  <a:srgbClr val="000000"/>
                </a:solidFill>
                <a:highlight>
                  <a:srgbClr val="FFFFFF"/>
                </a:highlight>
                <a:latin typeface="Arial"/>
                <a:ea typeface="Arial"/>
              </a:rPr>
              <a:t>Balance of Available One-Time Funding Sources</a:t>
            </a:r>
          </a:p>
        </p:txBody>
      </p:sp>
      <p:graphicFrame>
        <p:nvGraphicFramePr>
          <p:cNvPr id="3" name="New Table"/>
          <p:cNvGraphicFramePr>
            <a:graphicFrameLocks noGrp="1"/>
          </p:cNvGraphicFramePr>
          <p:nvPr/>
        </p:nvGraphicFramePr>
        <p:xfrm>
          <a:off x="1698752" y="2180082"/>
          <a:ext cx="8791575" cy="2352675"/>
        </p:xfrm>
        <a:graphic>
          <a:graphicData uri="http://schemas.openxmlformats.org/drawingml/2006/table">
            <a:tbl>
              <a:tblPr>
                <a:tableStyleId>{5C22544A-7EE6-4342-B048-85BDC9FD1C3A}</a:tableStyleId>
              </a:tblPr>
              <a:tblGrid>
                <a:gridCol w="2600325">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323975">
                  <a:extLst>
                    <a:ext uri="{9D8B030D-6E8A-4147-A177-3AD203B41FA5}">
                      <a16:colId xmlns:a16="http://schemas.microsoft.com/office/drawing/2014/main" val="20004"/>
                    </a:ext>
                  </a:extLst>
                </a:gridCol>
                <a:gridCol w="1323975">
                  <a:extLst>
                    <a:ext uri="{9D8B030D-6E8A-4147-A177-3AD203B41FA5}">
                      <a16:colId xmlns:a16="http://schemas.microsoft.com/office/drawing/2014/main" val="20005"/>
                    </a:ext>
                  </a:extLst>
                </a:gridCol>
              </a:tblGrid>
              <a:tr h="733425">
                <a:tc>
                  <a:txBody>
                    <a:bodyPr/>
                    <a:lstStyle/>
                    <a:p>
                      <a:pPr algn="ctr">
                        <a:lnSpc>
                          <a:spcPct val="83000"/>
                        </a:lnSpc>
                      </a:pPr>
                      <a:r>
                        <a:rPr sz="1600" b="1">
                          <a:solidFill>
                            <a:srgbClr val="FFFFFF"/>
                          </a:solidFill>
                          <a:latin typeface="Arial"/>
                          <a:ea typeface="Arial"/>
                        </a:rPr>
                        <a:t>Fund Name </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FY2023</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FY2024</a:t>
                      </a:r>
                    </a:p>
                  </a:txBody>
                  <a:tcPr marL="27432" marR="27432" marT="0" marB="0" anchor="ctr">
                    <a:lnL w="6350" cmpd="sng">
                      <a:solidFill>
                        <a:srgbClr val="000000"/>
                      </a:solidFill>
                      <a:prstDash val="solid"/>
                    </a:lnL>
                    <a:lnR w="1270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FY2025</a:t>
                      </a:r>
                    </a:p>
                  </a:txBody>
                  <a:tcPr marL="27432" marR="27432" marT="0" marB="0" anchor="ctr">
                    <a:lnL w="12700" cmpd="sng">
                      <a:solidFill>
                        <a:srgbClr val="000000"/>
                      </a:solidFill>
                      <a:prstDash val="solid"/>
                    </a:lnL>
                    <a:lnR w="12700" cmpd="sng">
                      <a:solidFill>
                        <a:srgbClr val="000000"/>
                      </a:solidFill>
                      <a:prstDash val="solid"/>
                    </a:lnR>
                    <a:lnT w="1270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YTD</a:t>
                      </a:r>
                    </a:p>
                  </a:txBody>
                  <a:tcPr marL="27432" marR="27432" marT="0" marB="0" anchor="ctr">
                    <a:lnL w="12700" cmpd="sng">
                      <a:solidFill>
                        <a:srgbClr val="000000"/>
                      </a:solidFill>
                      <a:prstDash val="solid"/>
                    </a:lnL>
                    <a:lnR w="6350" cmpd="sng">
                      <a:solidFill>
                        <a:srgbClr val="000000"/>
                      </a:solidFill>
                      <a:prstDash val="solid"/>
                    </a:lnR>
                    <a:lnT w="12700" cmpd="sng">
                      <a:solidFill>
                        <a:srgbClr val="000000"/>
                      </a:solidFill>
                      <a:prstDash val="solid"/>
                    </a:lnT>
                    <a:lnB w="6350" cmpd="sng">
                      <a:solidFill>
                        <a:srgbClr val="000000"/>
                      </a:solidFill>
                      <a:prstDash val="solid"/>
                    </a:lnB>
                    <a:solidFill>
                      <a:srgbClr val="7F160E"/>
                    </a:solidFill>
                  </a:tcPr>
                </a:tc>
                <a:tc>
                  <a:txBody>
                    <a:bodyPr/>
                    <a:lstStyle/>
                    <a:p>
                      <a:pPr algn="ctr">
                        <a:lnSpc>
                          <a:spcPct val="83000"/>
                        </a:lnSpc>
                      </a:pPr>
                      <a:r>
                        <a:rPr sz="1600" b="1">
                          <a:solidFill>
                            <a:srgbClr val="FFFFFF"/>
                          </a:solidFill>
                          <a:latin typeface="Arial"/>
                          <a:ea typeface="Arial"/>
                        </a:rPr>
                        <a:t>% of Operating Budget</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7F160E"/>
                    </a:solidFill>
                  </a:tcPr>
                </a:tc>
                <a:extLst>
                  <a:ext uri="{0D108BD9-81ED-4DB2-BD59-A6C34878D82A}">
                    <a16:rowId xmlns:a16="http://schemas.microsoft.com/office/drawing/2014/main" val="10000"/>
                  </a:ext>
                </a:extLst>
              </a:tr>
              <a:tr h="333375">
                <a:tc>
                  <a:txBody>
                    <a:bodyPr/>
                    <a:lstStyle/>
                    <a:p>
                      <a:pPr algn="l">
                        <a:lnSpc>
                          <a:spcPct val="83000"/>
                        </a:lnSpc>
                      </a:pPr>
                      <a:r>
                        <a:rPr sz="1600">
                          <a:solidFill>
                            <a:srgbClr val="000000"/>
                          </a:solidFill>
                          <a:latin typeface="Arial"/>
                          <a:ea typeface="Arial"/>
                        </a:rPr>
                        <a:t>General Stabilization Fund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$1,916,237</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$3,743,655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$3,923,014</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$7,378,771</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4.80%</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1"/>
                  </a:ext>
                </a:extLst>
              </a:tr>
              <a:tr h="314325">
                <a:tc>
                  <a:txBody>
                    <a:bodyPr/>
                    <a:lstStyle/>
                    <a:p>
                      <a:pPr algn="l">
                        <a:lnSpc>
                          <a:spcPct val="83000"/>
                        </a:lnSpc>
                      </a:pPr>
                      <a:r>
                        <a:rPr sz="1600">
                          <a:solidFill>
                            <a:srgbClr val="000000"/>
                          </a:solidFill>
                          <a:latin typeface="Arial"/>
                          <a:ea typeface="Arial"/>
                        </a:rPr>
                        <a:t>Capital Stabilization Fund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$781,718</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$2,836,665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$2,152,592</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1.40%</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2"/>
                  </a:ext>
                </a:extLst>
              </a:tr>
              <a:tr h="323850">
                <a:tc>
                  <a:txBody>
                    <a:bodyPr/>
                    <a:lstStyle/>
                    <a:p>
                      <a:pPr algn="l">
                        <a:lnSpc>
                          <a:spcPct val="83000"/>
                        </a:lnSpc>
                      </a:pPr>
                      <a:r>
                        <a:rPr sz="1600">
                          <a:solidFill>
                            <a:srgbClr val="000000"/>
                          </a:solidFill>
                          <a:latin typeface="Arial"/>
                          <a:ea typeface="Arial"/>
                        </a:rPr>
                        <a:t>Override Mitigation Fund</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$3,129,439</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$4,528,710</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$4,919,495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3.19%</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3"/>
                  </a:ext>
                </a:extLst>
              </a:tr>
              <a:tr h="314325">
                <a:tc>
                  <a:txBody>
                    <a:bodyPr/>
                    <a:lstStyle/>
                    <a:p>
                      <a:pPr algn="l">
                        <a:lnSpc>
                          <a:spcPct val="83000"/>
                        </a:lnSpc>
                      </a:pPr>
                      <a:r>
                        <a:rPr sz="1600">
                          <a:solidFill>
                            <a:srgbClr val="000000"/>
                          </a:solidFill>
                          <a:latin typeface="Arial"/>
                          <a:ea typeface="Arial"/>
                        </a:rPr>
                        <a:t>Free Cash</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$11,874,537</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$8,270,000</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$7,170,445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$7,170,445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tc>
                  <a:txBody>
                    <a:bodyPr/>
                    <a:lstStyle/>
                    <a:p>
                      <a:pPr algn="ctr">
                        <a:lnSpc>
                          <a:spcPct val="83000"/>
                        </a:lnSpc>
                      </a:pPr>
                      <a:r>
                        <a:rPr sz="1600">
                          <a:solidFill>
                            <a:srgbClr val="000000"/>
                          </a:solidFill>
                          <a:latin typeface="Arial"/>
                          <a:ea typeface="Arial"/>
                        </a:rPr>
                        <a:t>4.65%</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38100" cmpd="dbl">
                      <a:solidFill>
                        <a:srgbClr val="000000"/>
                      </a:solidFill>
                      <a:prstDash val="solid"/>
                    </a:lnB>
                    <a:solidFill>
                      <a:srgbClr val="FFFFFF"/>
                    </a:solidFill>
                  </a:tcPr>
                </a:tc>
                <a:extLst>
                  <a:ext uri="{0D108BD9-81ED-4DB2-BD59-A6C34878D82A}">
                    <a16:rowId xmlns:a16="http://schemas.microsoft.com/office/drawing/2014/main" val="10004"/>
                  </a:ext>
                </a:extLst>
              </a:tr>
              <a:tr h="333375">
                <a:tc>
                  <a:txBody>
                    <a:bodyPr/>
                    <a:lstStyle/>
                    <a:p>
                      <a:pPr algn="l">
                        <a:lnSpc>
                          <a:spcPct val="83000"/>
                        </a:lnSpc>
                      </a:pPr>
                      <a:r>
                        <a:rPr sz="1600" b="1">
                          <a:solidFill>
                            <a:srgbClr val="000000"/>
                          </a:solidFill>
                          <a:latin typeface="Arial"/>
                          <a:ea typeface="Arial"/>
                        </a:rPr>
                        <a:t>Total Available Funds</a:t>
                      </a:r>
                    </a:p>
                  </a:txBody>
                  <a:tcPr marL="27432" marR="27432"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b="1">
                          <a:solidFill>
                            <a:srgbClr val="000000"/>
                          </a:solidFill>
                          <a:latin typeface="Arial"/>
                          <a:ea typeface="Arial"/>
                        </a:rPr>
                        <a:t>$13,790,774</a:t>
                      </a:r>
                    </a:p>
                  </a:txBody>
                  <a:tcPr marL="27432"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b="1">
                          <a:solidFill>
                            <a:srgbClr val="000000"/>
                          </a:solidFill>
                          <a:latin typeface="Arial"/>
                          <a:ea typeface="Arial"/>
                        </a:rPr>
                        <a:t>$15,924,811</a:t>
                      </a:r>
                    </a:p>
                  </a:txBody>
                  <a:tcPr marL="27432"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b="1">
                          <a:solidFill>
                            <a:srgbClr val="000000"/>
                          </a:solidFill>
                          <a:latin typeface="Arial"/>
                          <a:ea typeface="Arial"/>
                        </a:rPr>
                        <a:t>$18,458,834</a:t>
                      </a:r>
                    </a:p>
                  </a:txBody>
                  <a:tcPr marL="27432"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b="1">
                          <a:solidFill>
                            <a:srgbClr val="000000"/>
                          </a:solidFill>
                          <a:latin typeface="Arial"/>
                          <a:ea typeface="Arial"/>
                        </a:rPr>
                        <a:t>$21,621,303</a:t>
                      </a:r>
                    </a:p>
                  </a:txBody>
                  <a:tcPr marL="27432"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tc>
                  <a:txBody>
                    <a:bodyPr/>
                    <a:lstStyle/>
                    <a:p>
                      <a:pPr algn="ctr">
                        <a:lnSpc>
                          <a:spcPct val="83000"/>
                        </a:lnSpc>
                      </a:pPr>
                      <a:r>
                        <a:rPr sz="1600" b="1">
                          <a:solidFill>
                            <a:srgbClr val="000000"/>
                          </a:solidFill>
                          <a:highlight>
                            <a:srgbClr val="FFDE0F"/>
                          </a:highlight>
                          <a:latin typeface="Arial"/>
                          <a:ea typeface="Arial"/>
                        </a:rPr>
                        <a:t>14.02%</a:t>
                      </a:r>
                    </a:p>
                  </a:txBody>
                  <a:tcPr marL="27432" marR="9144" marT="0" marB="0" anchor="ctr">
                    <a:lnL w="6350" cmpd="sng">
                      <a:solidFill>
                        <a:srgbClr val="000000"/>
                      </a:solidFill>
                      <a:prstDash val="solid"/>
                    </a:lnL>
                    <a:lnR w="6350" cmpd="sng">
                      <a:solidFill>
                        <a:srgbClr val="000000"/>
                      </a:solidFill>
                      <a:prstDash val="solid"/>
                    </a:lnR>
                    <a:lnT w="38100" cmpd="dbl">
                      <a:solidFill>
                        <a:srgbClr val="000000"/>
                      </a:solidFill>
                      <a:prstDash val="solid"/>
                    </a:lnT>
                    <a:lnB w="6350" cmpd="sng">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
        <p:nvSpPr>
          <p:cNvPr id="4" name="New shape"/>
          <p:cNvSpPr/>
          <p:nvPr/>
        </p:nvSpPr>
        <p:spPr>
          <a:xfrm>
            <a:off x="1698752" y="4888611"/>
            <a:ext cx="9033383" cy="115227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400">
                <a:solidFill>
                  <a:srgbClr val="000000"/>
                </a:solidFill>
                <a:latin typeface="Arial"/>
                <a:ea typeface="Arial"/>
              </a:rPr>
              <a:t>Note: Financial Policies recommend reserves be total 5- 10%.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50570" y="1297305"/>
            <a:ext cx="9749409" cy="6930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87000"/>
              </a:lnSpc>
              <a:spcBef>
                <a:spcPct val="0"/>
              </a:spcBef>
              <a:spcAft>
                <a:spcPct val="0"/>
              </a:spcAft>
            </a:pPr>
            <a:r>
              <a:rPr sz="3200" b="1">
                <a:solidFill>
                  <a:srgbClr val="000000"/>
                </a:solidFill>
                <a:latin typeface="Arial"/>
                <a:ea typeface="Arial"/>
              </a:rPr>
              <a:t>Achieving More with every dollar.......</a:t>
            </a:r>
          </a:p>
        </p:txBody>
      </p:sp>
      <p:sp>
        <p:nvSpPr>
          <p:cNvPr id="3" name="New shape"/>
          <p:cNvSpPr/>
          <p:nvPr/>
        </p:nvSpPr>
        <p:spPr>
          <a:xfrm>
            <a:off x="750570" y="1990344"/>
            <a:ext cx="10372598" cy="416471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457200" lvl="1" indent="-228600" algn="l" defTabSz="457200">
              <a:lnSpc>
                <a:spcPts val="3076"/>
              </a:lnSpc>
              <a:spcBef>
                <a:spcPct val="0"/>
              </a:spcBef>
              <a:spcAft>
                <a:spcPts val="900"/>
              </a:spcAft>
              <a:buChar char="•"/>
            </a:pPr>
            <a:r>
              <a:rPr sz="2200">
                <a:solidFill>
                  <a:srgbClr val="000000"/>
                </a:solidFill>
                <a:latin typeface="Arial"/>
                <a:ea typeface="Arial"/>
              </a:rPr>
              <a:t>Qualified under MSBA, on track to receive 33% reimbursement for the Chenery roof; approximately $1.1M reimbursement to Capital Stabilization Fund</a:t>
            </a:r>
          </a:p>
          <a:p>
            <a:pPr marL="457200" lvl="1" indent="-228600" algn="l" defTabSz="457200">
              <a:lnSpc>
                <a:spcPts val="3076"/>
              </a:lnSpc>
              <a:spcBef>
                <a:spcPct val="0"/>
              </a:spcBef>
              <a:spcAft>
                <a:spcPts val="900"/>
              </a:spcAft>
              <a:buChar char="•"/>
            </a:pPr>
            <a:r>
              <a:rPr sz="2200">
                <a:solidFill>
                  <a:srgbClr val="000000"/>
                </a:solidFill>
                <a:latin typeface="Arial"/>
                <a:ea typeface="Arial"/>
              </a:rPr>
              <a:t>Receiving Tax Credit for High School Solar Array</a:t>
            </a:r>
            <a:r>
              <a:rPr sz="2200" b="1">
                <a:solidFill>
                  <a:srgbClr val="000000"/>
                </a:solidFill>
                <a:latin typeface="Arial"/>
                <a:ea typeface="Arial"/>
              </a:rPr>
              <a:t> $929k</a:t>
            </a:r>
            <a:r>
              <a:rPr sz="2200">
                <a:solidFill>
                  <a:srgbClr val="000000"/>
                </a:solidFill>
                <a:latin typeface="Arial"/>
                <a:ea typeface="Arial"/>
              </a:rPr>
              <a:t> to the Capital Stabilization Fund</a:t>
            </a:r>
          </a:p>
          <a:p>
            <a:pPr marL="457200" lvl="1" indent="-228600" algn="l" defTabSz="457200">
              <a:lnSpc>
                <a:spcPts val="3076"/>
              </a:lnSpc>
              <a:spcBef>
                <a:spcPct val="0"/>
              </a:spcBef>
              <a:spcAft>
                <a:spcPts val="900"/>
              </a:spcAft>
              <a:buChar char="•"/>
            </a:pPr>
            <a:r>
              <a:rPr sz="2200">
                <a:solidFill>
                  <a:srgbClr val="000000"/>
                </a:solidFill>
                <a:latin typeface="Arial"/>
                <a:ea typeface="Arial"/>
              </a:rPr>
              <a:t>Within one year, the Chief Innovation Officer (CIO) restructured the IT department, enabling the hiring of a Communication/Media employee within existing budget</a:t>
            </a:r>
          </a:p>
          <a:p>
            <a:pPr marL="457200" lvl="1" indent="-228600" algn="l" defTabSz="457200">
              <a:lnSpc>
                <a:spcPts val="3076"/>
              </a:lnSpc>
              <a:spcBef>
                <a:spcPct val="0"/>
              </a:spcBef>
              <a:spcAft>
                <a:spcPts val="900"/>
              </a:spcAft>
              <a:buChar char="•"/>
            </a:pPr>
            <a:r>
              <a:rPr sz="2200">
                <a:solidFill>
                  <a:srgbClr val="000000"/>
                </a:solidFill>
                <a:latin typeface="Arial"/>
                <a:ea typeface="Arial"/>
              </a:rPr>
              <a:t>Continue to Receive Grants: Catalyst Grant $500k as a 3a Community, State Grants and Appropriations totaling $160k</a:t>
            </a:r>
          </a:p>
          <a:p>
            <a:pPr algn="l" defTabSz="457200">
              <a:lnSpc>
                <a:spcPct val="87000"/>
              </a:lnSpc>
              <a:spcBef>
                <a:spcPct val="0"/>
              </a:spcBef>
              <a:spcAft>
                <a:spcPts val="900"/>
              </a:spcAft>
            </a:pPr>
            <a:endParaRPr sz="2400">
              <a:solidFill>
                <a:srgbClr val="000000"/>
              </a:solidFill>
              <a:latin typeface="Arial"/>
              <a:ea typeface="Arial"/>
            </a:endParaRPr>
          </a:p>
          <a:p>
            <a:pPr algn="l" defTabSz="457200">
              <a:lnSpc>
                <a:spcPct val="87000"/>
              </a:lnSpc>
              <a:spcBef>
                <a:spcPct val="0"/>
              </a:spcBef>
              <a:spcAft>
                <a:spcPct val="0"/>
              </a:spcAft>
            </a:pPr>
            <a:endParaRPr sz="2400">
              <a:solidFill>
                <a:srgbClr val="000000"/>
              </a:solidFill>
              <a:latin typeface="Arial"/>
              <a:ea typeface="Arial"/>
            </a:endParaRPr>
          </a:p>
          <a:p>
            <a:pPr algn="l" defTabSz="457200">
              <a:lnSpc>
                <a:spcPct val="100000"/>
              </a:lnSpc>
              <a:spcBef>
                <a:spcPct val="0"/>
              </a:spcBef>
              <a:spcAft>
                <a:spcPts val="900"/>
              </a:spcAft>
            </a:pPr>
            <a:endParaRPr sz="24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6.1.158"/>
  <p:tag name="AS_RELEASE_DATE" val="2025.10.31"/>
  <p:tag name="AS_TITLE" val="Aspose.Slides for Java"/>
  <p:tag name="AS_VERSION" val="25.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3488</Words>
  <Application>Microsoft Office PowerPoint</Application>
  <PresentationFormat>Custom</PresentationFormat>
  <Paragraphs>735</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FY2027 Summit II - Nov 20</dc:title>
  <dc:creator>Kordas, Adrien</dc:creator>
  <cp:lastModifiedBy>Kordas, Adrien</cp:lastModifiedBy>
  <cp:revision>2</cp:revision>
  <cp:lastPrinted>2025-11-20T16:30:10Z</cp:lastPrinted>
  <dcterms:created xsi:type="dcterms:W3CDTF">2025-11-20T16:25:01Z</dcterms:created>
  <dcterms:modified xsi:type="dcterms:W3CDTF">2025-11-20T16:32:22Z</dcterms:modified>
</cp:coreProperties>
</file>